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ink/ink2.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2" r:id="rId1"/>
  </p:sldMasterIdLst>
  <p:notesMasterIdLst>
    <p:notesMasterId r:id="rId31"/>
  </p:notesMasterIdLst>
  <p:sldIdLst>
    <p:sldId id="256" r:id="rId2"/>
    <p:sldId id="257" r:id="rId3"/>
    <p:sldId id="284" r:id="rId4"/>
    <p:sldId id="289" r:id="rId5"/>
    <p:sldId id="290" r:id="rId6"/>
    <p:sldId id="291"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3" r:id="rId21"/>
    <p:sldId id="295" r:id="rId22"/>
    <p:sldId id="294" r:id="rId23"/>
    <p:sldId id="274" r:id="rId24"/>
    <p:sldId id="275" r:id="rId25"/>
    <p:sldId id="276" r:id="rId26"/>
    <p:sldId id="279" r:id="rId27"/>
    <p:sldId id="280" r:id="rId28"/>
    <p:sldId id="277" r:id="rId29"/>
    <p:sldId id="278" r:id="rId3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1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57"/>
    <p:restoredTop sz="68053"/>
  </p:normalViewPr>
  <p:slideViewPr>
    <p:cSldViewPr snapToGrid="0">
      <p:cViewPr varScale="1">
        <p:scale>
          <a:sx n="59" d="100"/>
          <a:sy n="59" d="100"/>
        </p:scale>
        <p:origin x="2280" y="184"/>
      </p:cViewPr>
      <p:guideLst>
        <p:guide orient="horz" pos="2160"/>
        <p:guide pos="2880"/>
      </p:guideLst>
    </p:cSldViewPr>
  </p:slideViewPr>
  <p:notesTextViewPr>
    <p:cViewPr>
      <p:scale>
        <a:sx n="105" d="100"/>
        <a:sy n="10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9T16:00:00.931"/>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9T16:00:06.897"/>
    </inkml:context>
    <inkml:brush xml:id="br0">
      <inkml:brushProperty name="width" value="0.05" units="cm"/>
      <inkml:brushProperty name="height" value="0.05" units="cm"/>
      <inkml:brushProperty name="color" value="#E71224"/>
    </inkml:brush>
  </inkml:definitions>
  <inkml:trace contextRef="#ctx0" brushRef="#br0">1 0 24575,'0'11'0,"0"-3"0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878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799" cy="45878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799" cy="458786"/>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 name="Google Shape;37;p1: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38" name="Google Shape;38;p1: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 name="Google Shape;81;p10: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228600" lvl="0" indent="-234950" algn="l" rtl="0">
              <a:spcBef>
                <a:spcPts val="0"/>
              </a:spcBef>
              <a:spcAft>
                <a:spcPts val="0"/>
              </a:spcAft>
              <a:buSzPts val="1100"/>
              <a:buFont typeface="Arial"/>
              <a:buChar char="•"/>
            </a:pPr>
            <a:r>
              <a:rPr lang="en-US" sz="1100" dirty="0">
                <a:latin typeface="Arial"/>
                <a:ea typeface="Arial"/>
                <a:cs typeface="Arial"/>
                <a:sym typeface="Arial"/>
              </a:rPr>
              <a:t>When we look back at historical data we know that individual metal price trends tend to follow the wider industrial metal index which in turn tends to follow commodities markets. We will take a deeper look at the commodity price trends in a moment.</a:t>
            </a:r>
            <a:endParaRPr sz="1100" dirty="0">
              <a:latin typeface="Arial"/>
              <a:ea typeface="Arial"/>
              <a:cs typeface="Arial"/>
              <a:sym typeface="Arial"/>
            </a:endParaRPr>
          </a:p>
          <a:p>
            <a:pPr marL="228600" lvl="0" indent="-190500" algn="l" rtl="0">
              <a:spcBef>
                <a:spcPts val="0"/>
              </a:spcBef>
              <a:spcAft>
                <a:spcPts val="0"/>
              </a:spcAft>
              <a:buClr>
                <a:schemeClr val="dk1"/>
              </a:buClr>
              <a:buSzPts val="300"/>
              <a:buFont typeface="Arial"/>
              <a:buNone/>
            </a:pPr>
            <a:endParaRPr sz="1100" dirty="0">
              <a:latin typeface="Arial"/>
              <a:ea typeface="Arial"/>
              <a:cs typeface="Arial"/>
              <a:sym typeface="Arial"/>
            </a:endParaRPr>
          </a:p>
          <a:p>
            <a:pPr marL="228600" lvl="0" indent="-234950" algn="l" rtl="0">
              <a:spcBef>
                <a:spcPts val="0"/>
              </a:spcBef>
              <a:spcAft>
                <a:spcPts val="0"/>
              </a:spcAft>
              <a:buSzPts val="1100"/>
              <a:buFont typeface="Arial"/>
              <a:buChar char="•"/>
            </a:pPr>
            <a:r>
              <a:rPr lang="en-US" sz="1100" dirty="0">
                <a:latin typeface="Arial"/>
                <a:ea typeface="Arial"/>
                <a:cs typeface="Arial"/>
                <a:sym typeface="Arial"/>
              </a:rPr>
              <a:t>In addition to the price trend within this index, we also ask ourselves – what is driving this – here we do look at fundamental factors (e.g. supply and demand). For example, here we look at:</a:t>
            </a:r>
            <a:endParaRPr sz="1100" dirty="0">
              <a:latin typeface="Arial"/>
              <a:ea typeface="Arial"/>
              <a:cs typeface="Arial"/>
              <a:sym typeface="Arial"/>
            </a:endParaRPr>
          </a:p>
          <a:p>
            <a:pPr marL="685800" lvl="1" indent="-279400" algn="l" rtl="0">
              <a:spcBef>
                <a:spcPts val="0"/>
              </a:spcBef>
              <a:spcAft>
                <a:spcPts val="0"/>
              </a:spcAft>
              <a:buSzPts val="1100"/>
              <a:buFont typeface="Arial"/>
              <a:buChar char="•"/>
            </a:pPr>
            <a:r>
              <a:rPr lang="en-US" sz="1100" dirty="0">
                <a:latin typeface="Arial"/>
                <a:ea typeface="Arial"/>
                <a:cs typeface="Arial"/>
                <a:sym typeface="Arial"/>
              </a:rPr>
              <a:t>Capacity curtailments – think of Chinese steel and aluminum cuts.</a:t>
            </a:r>
            <a:endParaRPr sz="1100" dirty="0">
              <a:latin typeface="Arial"/>
              <a:ea typeface="Arial"/>
              <a:cs typeface="Arial"/>
              <a:sym typeface="Arial"/>
            </a:endParaRPr>
          </a:p>
          <a:p>
            <a:pPr marL="685800" lvl="1" indent="-279400" algn="l" rtl="0">
              <a:spcBef>
                <a:spcPts val="0"/>
              </a:spcBef>
              <a:spcAft>
                <a:spcPts val="0"/>
              </a:spcAft>
              <a:buSzPts val="1100"/>
              <a:buFont typeface="Arial"/>
              <a:buChar char="•"/>
            </a:pPr>
            <a:r>
              <a:rPr lang="en-US" sz="1100" dirty="0">
                <a:latin typeface="Arial"/>
                <a:ea typeface="Arial"/>
                <a:cs typeface="Arial"/>
                <a:sym typeface="Arial"/>
              </a:rPr>
              <a:t>China demand (as demonstrated by China PMI, stock market performance, </a:t>
            </a:r>
            <a:r>
              <a:rPr lang="en-US" sz="1100" dirty="0" err="1">
                <a:latin typeface="Arial"/>
                <a:ea typeface="Arial"/>
                <a:cs typeface="Arial"/>
                <a:sym typeface="Arial"/>
              </a:rPr>
              <a:t>etc</a:t>
            </a:r>
            <a:r>
              <a:rPr lang="en-US" sz="1100">
                <a:latin typeface="Arial"/>
                <a:ea typeface="Arial"/>
                <a:cs typeface="Arial"/>
                <a:sym typeface="Arial"/>
              </a:rPr>
              <a:t>)</a:t>
            </a:r>
            <a:endParaRPr sz="1100">
              <a:latin typeface="Arial"/>
              <a:ea typeface="Arial"/>
              <a:cs typeface="Arial"/>
              <a:sym typeface="Arial"/>
            </a:endParaRPr>
          </a:p>
          <a:p>
            <a:pPr marL="685800" lvl="1" indent="-279400" algn="l" rtl="0">
              <a:spcBef>
                <a:spcPts val="0"/>
              </a:spcBef>
              <a:spcAft>
                <a:spcPts val="0"/>
              </a:spcAft>
              <a:buSzPts val="1100"/>
              <a:buFont typeface="Arial"/>
              <a:buChar char="•"/>
            </a:pPr>
            <a:r>
              <a:rPr lang="en-US" sz="1100">
                <a:latin typeface="Arial"/>
                <a:ea typeface="Arial"/>
                <a:cs typeface="Arial"/>
                <a:sym typeface="Arial"/>
              </a:rPr>
              <a:t>The dollar (which is proving interesting right now)</a:t>
            </a:r>
            <a:endParaRPr lang="en-US" sz="1100">
              <a:solidFill>
                <a:schemeClr val="dk1"/>
              </a:solidFill>
              <a:latin typeface="Arial"/>
              <a:ea typeface="Arial"/>
              <a:cs typeface="Arial"/>
              <a:sym typeface="Arial"/>
            </a:endParaRPr>
          </a:p>
          <a:p>
            <a:pPr marL="685800" lvl="1" indent="-279400" algn="l" rtl="0">
              <a:spcBef>
                <a:spcPts val="0"/>
              </a:spcBef>
              <a:spcAft>
                <a:spcPts val="0"/>
              </a:spcAft>
              <a:buSzPts val="1100"/>
              <a:buFont typeface="Arial"/>
              <a:buChar char="•"/>
            </a:pPr>
            <a:endParaRPr sz="1100">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December 2018 marks the first time MetalMiner has switched the long-term commodities uptrend to a </a:t>
            </a:r>
            <a:r>
              <a:rPr lang="en-US" sz="1200" b="1" i="0" u="none" strike="noStrike" cap="none">
                <a:solidFill>
                  <a:schemeClr val="dk1"/>
                </a:solidFill>
                <a:effectLst/>
                <a:latin typeface="Calibri"/>
                <a:ea typeface="Calibri"/>
                <a:cs typeface="Calibri"/>
                <a:sym typeface="Calibri"/>
              </a:rPr>
              <a:t>sideways market trend</a:t>
            </a:r>
            <a:r>
              <a:rPr lang="en-US" sz="1200" b="0" i="0" u="none" strike="noStrike" cap="none">
                <a:solidFill>
                  <a:schemeClr val="dk1"/>
                </a:solidFill>
                <a:effectLst/>
                <a:latin typeface="Calibri"/>
                <a:ea typeface="Calibri"/>
                <a:cs typeface="Calibri"/>
                <a:sym typeface="Calibri"/>
              </a:rPr>
              <a:t>. This switch in the market, signals commodities have shown weakness. The index contains a number elements, including: energy (such as crude oil, gasoline, heating oil) which have seen price drops; industrial metals and precious metals, also falling; and  agricultural products, including cocoa, coffee, lean hogs, live cattle, orange juice, soybeans, and sugar. Only corn, cotton and wheat have seen price increases.</a:t>
            </a:r>
          </a:p>
          <a:p>
            <a:pPr marL="0" lvl="0" indent="0" algn="l" rtl="0">
              <a:spcBef>
                <a:spcPts val="0"/>
              </a:spcBef>
              <a:spcAft>
                <a:spcPts val="0"/>
              </a:spcAft>
              <a:buClr>
                <a:schemeClr val="dk1"/>
              </a:buClr>
              <a:buSzPts val="1200"/>
              <a:buFont typeface="Calibri"/>
              <a:buNone/>
            </a:pPr>
            <a:endParaRPr lang="en-US" sz="1100">
              <a:latin typeface="Arial"/>
              <a:ea typeface="Arial"/>
              <a:cs typeface="Arial"/>
              <a:sym typeface="Arial"/>
            </a:endParaRPr>
          </a:p>
          <a:p>
            <a:pPr marL="0" lvl="0" indent="0" algn="l" rtl="0">
              <a:spcBef>
                <a:spcPts val="0"/>
              </a:spcBef>
              <a:spcAft>
                <a:spcPts val="0"/>
              </a:spcAft>
              <a:buClr>
                <a:schemeClr val="dk1"/>
              </a:buClr>
              <a:buSzPts val="1200"/>
              <a:buFont typeface="Calibri"/>
              <a:buNone/>
            </a:pPr>
            <a:r>
              <a:rPr lang="en-US" sz="1100">
                <a:latin typeface="Arial"/>
                <a:ea typeface="Arial"/>
                <a:cs typeface="Arial"/>
                <a:sym typeface="Arial"/>
              </a:rPr>
              <a:t>In sum, we place a 40% value on any individual metal’s price on how broad-based commodity markets are doing. Finally, please pay careful attention to the slope of the charts. </a:t>
            </a:r>
            <a:endParaRPr sz="110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sz="1100">
              <a:latin typeface="Arial"/>
              <a:ea typeface="Arial"/>
              <a:cs typeface="Arial"/>
              <a:sym typeface="Arial"/>
            </a:endParaRPr>
          </a:p>
        </p:txBody>
      </p:sp>
      <p:sp>
        <p:nvSpPr>
          <p:cNvPr id="82" name="Google Shape;82;p10: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 name="Google Shape;88;p11: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Clr>
                <a:schemeClr val="dk1"/>
              </a:buClr>
              <a:buSzPts val="1000"/>
              <a:buFont typeface="Arial"/>
              <a:buChar char="•"/>
            </a:pPr>
            <a:r>
              <a:rPr lang="en-US" sz="1000"/>
              <a:t>When we look back at historical data we also know that individual metal price trends tend to follow the wider industrial metal index. So when we saw steel prices begin breaking out of their falling price trend in the Dec/January 2018 time frame, we weren’t surprised to see base metals also increase and in fact several of them did all about at the same time. </a:t>
            </a:r>
            <a:endParaRPr sz="1000"/>
          </a:p>
          <a:p>
            <a:pPr marL="228600" lvl="0" indent="-209550" algn="l" rtl="0">
              <a:spcBef>
                <a:spcPts val="0"/>
              </a:spcBef>
              <a:spcAft>
                <a:spcPts val="0"/>
              </a:spcAft>
              <a:buClr>
                <a:srgbClr val="000000"/>
              </a:buClr>
              <a:buSzPts val="1100"/>
              <a:buFont typeface="Arial"/>
              <a:buNone/>
            </a:pPr>
            <a:endParaRPr lang="en-US" sz="1000"/>
          </a:p>
          <a:p>
            <a:pPr marL="228600" lvl="0" indent="-228600" algn="l" rtl="0">
              <a:spcBef>
                <a:spcPts val="0"/>
              </a:spcBef>
              <a:spcAft>
                <a:spcPts val="0"/>
              </a:spcAft>
              <a:buClr>
                <a:schemeClr val="dk1"/>
              </a:buClr>
              <a:buSzPts val="1000"/>
              <a:buFont typeface="Arial"/>
              <a:buChar char="•"/>
            </a:pPr>
            <a:r>
              <a:rPr lang="en-US" sz="1000"/>
              <a:t>THE DB index contains zinc, aluminum and copper. And for a long time, this fund under performed relative to the commodity index…basically zinc and tin were the market leaders with nickel not far behind…but then not surprisingly, we saw aluminum, copper and even lead prices start to increase (back in 2017). We weren’t surprised and in fact, were able to advise our subscribers to consider LTA’s and hedging strategies.</a:t>
            </a:r>
          </a:p>
          <a:p>
            <a:pPr marL="228600" lvl="0" indent="-228600" algn="l" rtl="0">
              <a:spcBef>
                <a:spcPts val="0"/>
              </a:spcBef>
              <a:spcAft>
                <a:spcPts val="0"/>
              </a:spcAft>
              <a:buClr>
                <a:schemeClr val="dk1"/>
              </a:buClr>
              <a:buSzPts val="1000"/>
              <a:buFont typeface="Arial"/>
              <a:buChar char="•"/>
            </a:pPr>
            <a:endParaRPr lang="en-US" sz="1000" b="0" i="0" u="none" strike="noStrike" cap="none">
              <a:solidFill>
                <a:schemeClr val="dk1"/>
              </a:solidFill>
              <a:effectLst/>
              <a:latin typeface="Calibri"/>
              <a:ea typeface="Calibri"/>
              <a:cs typeface="Calibri"/>
              <a:sym typeface="Calibri"/>
            </a:endParaRPr>
          </a:p>
          <a:p>
            <a:pPr marL="228600" lvl="0" indent="-228600" algn="l" rtl="0">
              <a:spcBef>
                <a:spcPts val="0"/>
              </a:spcBef>
              <a:spcAft>
                <a:spcPts val="0"/>
              </a:spcAft>
              <a:buClr>
                <a:schemeClr val="dk1"/>
              </a:buClr>
              <a:buSzPts val="1000"/>
              <a:buFont typeface="Arial"/>
              <a:buChar char="•"/>
            </a:pPr>
            <a:r>
              <a:rPr lang="en-US" sz="1200" b="0" i="0" u="none" strike="noStrike" cap="none">
                <a:solidFill>
                  <a:schemeClr val="dk1"/>
                </a:solidFill>
                <a:effectLst/>
                <a:latin typeface="Calibri"/>
                <a:ea typeface="Calibri"/>
                <a:cs typeface="Calibri"/>
                <a:sym typeface="Calibri"/>
              </a:rPr>
              <a:t>In January, MetalMiner shifted its long-term signal for Industrial Metals from Up to Sideways as the index has moved lower and base metal prices have shown weakness.</a:t>
            </a:r>
          </a:p>
          <a:p>
            <a:pPr marL="228600" lvl="0" indent="-209550" algn="l" rtl="0">
              <a:spcBef>
                <a:spcPts val="0"/>
              </a:spcBef>
              <a:spcAft>
                <a:spcPts val="0"/>
              </a:spcAft>
              <a:buClr>
                <a:srgbClr val="000000"/>
              </a:buClr>
              <a:buSzPts val="1100"/>
              <a:buFont typeface="Arial"/>
              <a:buNone/>
            </a:pPr>
            <a:endParaRPr sz="1000"/>
          </a:p>
          <a:p>
            <a:pPr marL="228600" lvl="0" indent="-228600" algn="l" rtl="0">
              <a:spcBef>
                <a:spcPts val="0"/>
              </a:spcBef>
              <a:spcAft>
                <a:spcPts val="0"/>
              </a:spcAft>
              <a:buClr>
                <a:schemeClr val="dk1"/>
              </a:buClr>
              <a:buSzPts val="1000"/>
              <a:buFont typeface="Arial"/>
              <a:buChar char="•"/>
            </a:pPr>
            <a:r>
              <a:rPr lang="en-US" sz="1000"/>
              <a:t>In sum, we place a 30% value on any individual metal’s price on how the industrial metals complex is doing.</a:t>
            </a:r>
            <a:endParaRPr sz="1000"/>
          </a:p>
          <a:p>
            <a:pPr marL="228600" lvl="0" indent="0" algn="just" rtl="0">
              <a:lnSpc>
                <a:spcPct val="115000"/>
              </a:lnSpc>
              <a:spcBef>
                <a:spcPts val="0"/>
              </a:spcBef>
              <a:spcAft>
                <a:spcPts val="0"/>
              </a:spcAft>
              <a:buNone/>
            </a:pPr>
            <a:endParaRPr sz="1000"/>
          </a:p>
          <a:p>
            <a:pPr marL="228600" marR="0" lvl="0" indent="0" algn="l" rtl="0">
              <a:lnSpc>
                <a:spcPct val="100000"/>
              </a:lnSpc>
              <a:spcBef>
                <a:spcPts val="0"/>
              </a:spcBef>
              <a:spcAft>
                <a:spcPts val="0"/>
              </a:spcAft>
              <a:buNone/>
            </a:pPr>
            <a:endParaRPr sz="1000"/>
          </a:p>
        </p:txBody>
      </p:sp>
      <p:sp>
        <p:nvSpPr>
          <p:cNvPr id="89" name="Google Shape;89;p1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 name="Google Shape;95;p12: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171450" lvl="0" indent="-177800" algn="l" rtl="0">
              <a:spcBef>
                <a:spcPts val="0"/>
              </a:spcBef>
              <a:spcAft>
                <a:spcPts val="0"/>
              </a:spcAft>
              <a:buClr>
                <a:schemeClr val="dk1"/>
              </a:buClr>
              <a:buSzPts val="1100"/>
              <a:buFont typeface="Arial"/>
              <a:buChar char="•"/>
            </a:pPr>
            <a:r>
              <a:rPr lang="en-US" sz="1100">
                <a:latin typeface="Arial"/>
                <a:ea typeface="Arial"/>
                <a:cs typeface="Arial"/>
                <a:sym typeface="Arial"/>
              </a:rPr>
              <a:t>So based on where the trend is going for commodities and for the DBB base metal fund, we wouldn’t be surprised to see individual metals also behaving in a similar fashion.</a:t>
            </a:r>
            <a:endParaRPr sz="1100">
              <a:latin typeface="Arial"/>
              <a:ea typeface="Arial"/>
              <a:cs typeface="Arial"/>
              <a:sym typeface="Arial"/>
            </a:endParaRPr>
          </a:p>
          <a:p>
            <a:pPr marL="171450" lvl="0" indent="-152400" algn="l" rtl="0">
              <a:spcBef>
                <a:spcPts val="0"/>
              </a:spcBef>
              <a:spcAft>
                <a:spcPts val="0"/>
              </a:spcAft>
              <a:buClr>
                <a:srgbClr val="000000"/>
              </a:buClr>
              <a:buSzPts val="1100"/>
              <a:buFont typeface="Arial"/>
              <a:buNone/>
            </a:pPr>
            <a:endParaRPr sz="1100">
              <a:latin typeface="Arial"/>
              <a:ea typeface="Arial"/>
              <a:cs typeface="Arial"/>
              <a:sym typeface="Arial"/>
            </a:endParaRPr>
          </a:p>
          <a:p>
            <a:pPr marL="171450" lvl="0" indent="-177800" algn="l" rtl="0">
              <a:spcBef>
                <a:spcPts val="0"/>
              </a:spcBef>
              <a:spcAft>
                <a:spcPts val="0"/>
              </a:spcAft>
              <a:buClr>
                <a:schemeClr val="dk1"/>
              </a:buClr>
              <a:buSzPts val="1100"/>
              <a:buFont typeface="Arial"/>
              <a:buChar char="•"/>
            </a:pPr>
            <a:r>
              <a:rPr lang="en-US" sz="1100">
                <a:latin typeface="Arial"/>
                <a:ea typeface="Arial"/>
                <a:cs typeface="Arial"/>
                <a:sym typeface="Arial"/>
              </a:rPr>
              <a:t>I have picked out aluminum just to show this – I will be covering aluminum shortly.. If we were to chart/show each of the base metals, we would have a couple of exceptions but we will definitely see a pattern of rising prices for 2018. </a:t>
            </a:r>
            <a:endParaRPr sz="1100">
              <a:latin typeface="Arial"/>
              <a:ea typeface="Arial"/>
              <a:cs typeface="Arial"/>
              <a:sym typeface="Arial"/>
            </a:endParaRPr>
          </a:p>
          <a:p>
            <a:pPr marL="171450" lvl="0" indent="-152400" algn="l" rtl="0">
              <a:spcBef>
                <a:spcPts val="0"/>
              </a:spcBef>
              <a:spcAft>
                <a:spcPts val="0"/>
              </a:spcAft>
              <a:buClr>
                <a:srgbClr val="000000"/>
              </a:buClr>
              <a:buSzPts val="1100"/>
              <a:buFont typeface="Arial"/>
              <a:buNone/>
            </a:pPr>
            <a:endParaRPr sz="1100">
              <a:latin typeface="Arial"/>
              <a:ea typeface="Arial"/>
              <a:cs typeface="Arial"/>
              <a:sym typeface="Arial"/>
            </a:endParaRPr>
          </a:p>
          <a:p>
            <a:pPr marL="171450" lvl="0" indent="-177800" algn="l" rtl="0">
              <a:spcBef>
                <a:spcPts val="0"/>
              </a:spcBef>
              <a:spcAft>
                <a:spcPts val="0"/>
              </a:spcAft>
              <a:buClr>
                <a:schemeClr val="dk1"/>
              </a:buClr>
              <a:buSzPts val="1100"/>
              <a:buFont typeface="Arial"/>
              <a:buChar char="•"/>
            </a:pPr>
            <a:r>
              <a:rPr lang="en-US" sz="1100">
                <a:latin typeface="Arial"/>
                <a:ea typeface="Arial"/>
                <a:cs typeface="Arial"/>
                <a:sym typeface="Arial"/>
              </a:rPr>
              <a:t>So after we look at commodity markets and industrial metals as a whole, we can attribute 30% of a metal’s price to what is going on specifically with that metal.</a:t>
            </a:r>
            <a:endParaRPr sz="1100">
              <a:latin typeface="Arial"/>
              <a:ea typeface="Arial"/>
              <a:cs typeface="Arial"/>
              <a:sym typeface="Arial"/>
            </a:endParaRPr>
          </a:p>
          <a:p>
            <a:pPr marL="171450" marR="0" lvl="0" indent="0" algn="l" rtl="0">
              <a:lnSpc>
                <a:spcPct val="100000"/>
              </a:lnSpc>
              <a:spcBef>
                <a:spcPts val="0"/>
              </a:spcBef>
              <a:spcAft>
                <a:spcPts val="0"/>
              </a:spcAft>
              <a:buNone/>
            </a:pPr>
            <a:endParaRPr sz="1000"/>
          </a:p>
        </p:txBody>
      </p:sp>
      <p:sp>
        <p:nvSpPr>
          <p:cNvPr id="96" name="Google Shape;96;p12: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1: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03" name="Google Shape;103;p21: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23: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1100" dirty="0">
              <a:latin typeface="Arial"/>
              <a:ea typeface="Arial"/>
              <a:cs typeface="Arial"/>
              <a:sym typeface="Arial"/>
            </a:endParaRPr>
          </a:p>
          <a:p>
            <a:pPr marL="228600" marR="0" lvl="0" indent="-222250" algn="l" rtl="0">
              <a:lnSpc>
                <a:spcPct val="100000"/>
              </a:lnSpc>
              <a:spcBef>
                <a:spcPts val="0"/>
              </a:spcBef>
              <a:spcAft>
                <a:spcPts val="0"/>
              </a:spcAft>
              <a:buClr>
                <a:schemeClr val="dk1"/>
              </a:buClr>
              <a:buSzPts val="1100"/>
              <a:buFont typeface="Calibri"/>
              <a:buChar char="•"/>
            </a:pPr>
            <a:r>
              <a:rPr lang="en-US" sz="1100" dirty="0">
                <a:latin typeface="Arial"/>
                <a:ea typeface="Arial"/>
                <a:cs typeface="Arial"/>
                <a:sym typeface="Arial"/>
              </a:rPr>
              <a:t>The CRB commodity index increased during most of 2018, reaching its latest peak in May at 206. The index has fallen since then, and remains in a sideways trend. In fact, </a:t>
            </a:r>
            <a:r>
              <a:rPr lang="en-US" sz="1100" dirty="0" err="1">
                <a:latin typeface="Arial"/>
                <a:ea typeface="Arial"/>
                <a:cs typeface="Arial"/>
                <a:sym typeface="Arial"/>
              </a:rPr>
              <a:t>MetalMiner</a:t>
            </a:r>
            <a:r>
              <a:rPr lang="en-US" sz="1100" dirty="0">
                <a:latin typeface="Arial"/>
                <a:ea typeface="Arial"/>
                <a:cs typeface="Arial"/>
                <a:sym typeface="Arial"/>
              </a:rPr>
              <a:t> switched to a long-term sideways trend in December 2018, as crude oil prices fell sharply and moved the CRB index low too. The bull market seems to have run out of strength. </a:t>
            </a:r>
          </a:p>
          <a:p>
            <a:pPr marL="228600" marR="0" lvl="0" indent="-222250" algn="l" rtl="0">
              <a:lnSpc>
                <a:spcPct val="100000"/>
              </a:lnSpc>
              <a:spcBef>
                <a:spcPts val="0"/>
              </a:spcBef>
              <a:spcAft>
                <a:spcPts val="0"/>
              </a:spcAft>
              <a:buClr>
                <a:schemeClr val="dk1"/>
              </a:buClr>
              <a:buSzPts val="1100"/>
              <a:buFont typeface="Calibri"/>
              <a:buChar char="•"/>
            </a:pPr>
            <a:endParaRPr lang="en-US" sz="1100" i="0" u="none" strike="noStrike" cap="none" dirty="0">
              <a:solidFill>
                <a:schemeClr val="dk1"/>
              </a:solidFill>
              <a:latin typeface="Arial"/>
              <a:ea typeface="Arial"/>
              <a:cs typeface="Arial"/>
              <a:sym typeface="Arial"/>
            </a:endParaRPr>
          </a:p>
          <a:p>
            <a:pPr marL="228600" marR="0" lvl="0" indent="-222250" algn="l" rtl="0">
              <a:lnSpc>
                <a:spcPct val="100000"/>
              </a:lnSpc>
              <a:spcBef>
                <a:spcPts val="0"/>
              </a:spcBef>
              <a:spcAft>
                <a:spcPts val="0"/>
              </a:spcAft>
              <a:buClr>
                <a:schemeClr val="dk1"/>
              </a:buClr>
              <a:buSzPts val="1100"/>
              <a:buFont typeface="Calibri"/>
              <a:buChar char="•"/>
            </a:pPr>
            <a:r>
              <a:rPr lang="en-US" sz="1100" i="0" u="none" strike="noStrike" cap="none" dirty="0">
                <a:solidFill>
                  <a:schemeClr val="dk1"/>
                </a:solidFill>
                <a:latin typeface="Arial"/>
                <a:ea typeface="Arial"/>
                <a:cs typeface="Arial"/>
                <a:sym typeface="Arial"/>
              </a:rPr>
              <a:t>Crude oil prices have recovered slightly so far in January, but momentum does not seem to be strong yet. </a:t>
            </a:r>
            <a:endParaRPr sz="1100" i="0" u="none" strike="noStrike" cap="none" dirty="0">
              <a:solidFill>
                <a:schemeClr val="dk1"/>
              </a:solidFill>
              <a:latin typeface="Arial"/>
              <a:ea typeface="Arial"/>
              <a:cs typeface="Arial"/>
              <a:sym typeface="Arial"/>
            </a:endParaRPr>
          </a:p>
          <a:p>
            <a:pPr marL="228600" marR="0" lvl="0" indent="-152400" algn="l" rtl="0">
              <a:lnSpc>
                <a:spcPct val="100000"/>
              </a:lnSpc>
              <a:spcBef>
                <a:spcPts val="0"/>
              </a:spcBef>
              <a:spcAft>
                <a:spcPts val="0"/>
              </a:spcAft>
              <a:buClr>
                <a:schemeClr val="dk1"/>
              </a:buClr>
              <a:buSzPts val="1200"/>
              <a:buFont typeface="Arial"/>
              <a:buNone/>
            </a:pP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Arial"/>
              <a:ea typeface="Arial"/>
              <a:cs typeface="Arial"/>
              <a:sym typeface="Arial"/>
            </a:endParaRPr>
          </a:p>
        </p:txBody>
      </p:sp>
      <p:sp>
        <p:nvSpPr>
          <p:cNvPr id="110" name="Google Shape;110;p23: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4: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228600" lvl="0" indent="-215900" algn="just" rtl="0">
              <a:lnSpc>
                <a:spcPct val="115000"/>
              </a:lnSpc>
              <a:spcBef>
                <a:spcPts val="0"/>
              </a:spcBef>
              <a:spcAft>
                <a:spcPts val="0"/>
              </a:spcAft>
              <a:buClr>
                <a:schemeClr val="dk1"/>
              </a:buClr>
              <a:buSzPts val="1000"/>
              <a:buFont typeface="Calibri"/>
              <a:buChar char="•"/>
            </a:pPr>
            <a:r>
              <a:rPr lang="en-US" sz="1100" dirty="0">
                <a:latin typeface="Arial"/>
                <a:ea typeface="Arial"/>
                <a:cs typeface="Arial"/>
                <a:sym typeface="Arial"/>
              </a:rPr>
              <a:t>The long-term uptrend that started in 2016 in industrial metals has continued throughout much of 2018. During the summer of 2018 the uptrend slowed down, showing signs of a brief pause which is called a short-term sideways trend.</a:t>
            </a:r>
          </a:p>
          <a:p>
            <a:pPr marL="228600" lvl="0" indent="-215900" algn="just" rtl="0">
              <a:lnSpc>
                <a:spcPct val="115000"/>
              </a:lnSpc>
              <a:spcBef>
                <a:spcPts val="0"/>
              </a:spcBef>
              <a:spcAft>
                <a:spcPts val="0"/>
              </a:spcAft>
              <a:buClr>
                <a:schemeClr val="dk1"/>
              </a:buClr>
              <a:buSzPts val="1000"/>
              <a:buFont typeface="Calibri"/>
              <a:buChar char="•"/>
            </a:pPr>
            <a:endParaRPr lang="en-US" sz="1100" dirty="0">
              <a:latin typeface="Arial"/>
              <a:ea typeface="Arial"/>
              <a:cs typeface="Arial"/>
              <a:sym typeface="Arial"/>
            </a:endParaRPr>
          </a:p>
          <a:p>
            <a:pPr marL="228600" lvl="0" indent="-215900" algn="just" rtl="0">
              <a:lnSpc>
                <a:spcPct val="115000"/>
              </a:lnSpc>
              <a:spcBef>
                <a:spcPts val="0"/>
              </a:spcBef>
              <a:spcAft>
                <a:spcPts val="0"/>
              </a:spcAft>
              <a:buClr>
                <a:schemeClr val="dk1"/>
              </a:buClr>
              <a:buSzPts val="1000"/>
              <a:buFont typeface="Calibri"/>
              <a:buChar char="•"/>
            </a:pPr>
            <a:r>
              <a:rPr lang="en-US" sz="1100" dirty="0">
                <a:latin typeface="Arial"/>
                <a:ea typeface="Arial"/>
                <a:cs typeface="Arial"/>
                <a:sym typeface="Arial"/>
              </a:rPr>
              <a:t>In January of 2019, </a:t>
            </a:r>
            <a:r>
              <a:rPr lang="en-US" sz="1100" dirty="0" err="1">
                <a:latin typeface="Arial"/>
                <a:ea typeface="Arial"/>
                <a:cs typeface="Arial"/>
                <a:sym typeface="Arial"/>
              </a:rPr>
              <a:t>MetalMiner</a:t>
            </a:r>
            <a:r>
              <a:rPr lang="en-US" sz="1100" dirty="0">
                <a:latin typeface="Arial"/>
                <a:ea typeface="Arial"/>
                <a:cs typeface="Arial"/>
                <a:sym typeface="Arial"/>
              </a:rPr>
              <a:t> shifted the long term outlook for industrial metals from bullish to sideways. The recent weakness in the base metals complex together with decreasing global steel prices moved us to consider a slight slowdown in the market. </a:t>
            </a:r>
          </a:p>
          <a:p>
            <a:pPr marL="228600" lvl="0" indent="-215900" algn="just" rtl="0">
              <a:lnSpc>
                <a:spcPct val="115000"/>
              </a:lnSpc>
              <a:spcBef>
                <a:spcPts val="0"/>
              </a:spcBef>
              <a:spcAft>
                <a:spcPts val="0"/>
              </a:spcAft>
              <a:buClr>
                <a:schemeClr val="dk1"/>
              </a:buClr>
              <a:buSzPts val="1000"/>
              <a:buFont typeface="Calibri"/>
              <a:buChar char="•"/>
            </a:pPr>
            <a:endParaRPr lang="en-US" sz="1100" dirty="0">
              <a:latin typeface="Arial"/>
              <a:ea typeface="Arial"/>
              <a:cs typeface="Arial"/>
              <a:sym typeface="Arial"/>
            </a:endParaRPr>
          </a:p>
          <a:p>
            <a:pPr marL="228600" lvl="0" indent="-215900" algn="just" rtl="0">
              <a:lnSpc>
                <a:spcPct val="115000"/>
              </a:lnSpc>
              <a:spcBef>
                <a:spcPts val="0"/>
              </a:spcBef>
              <a:spcAft>
                <a:spcPts val="0"/>
              </a:spcAft>
              <a:buClr>
                <a:schemeClr val="dk1"/>
              </a:buClr>
              <a:buSzPts val="1000"/>
              <a:buFont typeface="Calibri"/>
              <a:buChar char="•"/>
            </a:pPr>
            <a:r>
              <a:rPr lang="en-US" sz="1200" b="0" i="0" u="none" strike="noStrike" cap="none" dirty="0">
                <a:solidFill>
                  <a:schemeClr val="dk1"/>
                </a:solidFill>
                <a:effectLst/>
                <a:latin typeface="Calibri"/>
                <a:ea typeface="Calibri"/>
                <a:cs typeface="Calibri"/>
                <a:sym typeface="Calibri"/>
              </a:rPr>
              <a:t>Base metals traded higher at the beginning of January. However, momentum appears weaker again. The DBB index has shown weakness since June 2018, when it started the short-term downtrend. </a:t>
            </a:r>
            <a:endParaRPr lang="en-US" sz="1100" dirty="0">
              <a:latin typeface="Arial"/>
              <a:ea typeface="Arial"/>
              <a:cs typeface="Arial"/>
              <a:sym typeface="Arial"/>
            </a:endParaRPr>
          </a:p>
        </p:txBody>
      </p:sp>
      <p:sp>
        <p:nvSpPr>
          <p:cNvPr id="117" name="Google Shape;117;p24: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5: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228600" marR="0" lvl="0" indent="-2222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en-US" sz="1100" b="0" i="0" u="none" strike="noStrike" cap="none" dirty="0">
                <a:solidFill>
                  <a:srgbClr val="FF0000"/>
                </a:solidFill>
                <a:latin typeface="Arial"/>
                <a:ea typeface="Arial"/>
                <a:cs typeface="Arial"/>
                <a:sym typeface="Arial"/>
              </a:rPr>
              <a:t>The dollar has made a weak recovery when compared with recent highs in early January 2017 and is oscillating slightly lower than 2015 levels. </a:t>
            </a:r>
            <a:r>
              <a:rPr lang="en-US" sz="1100" b="0" i="0" u="none" strike="noStrike" cap="none" dirty="0">
                <a:solidFill>
                  <a:schemeClr val="dk1"/>
                </a:solidFill>
                <a:latin typeface="Arial"/>
                <a:ea typeface="Arial"/>
                <a:cs typeface="Arial"/>
                <a:sym typeface="Arial"/>
              </a:rPr>
              <a:t>However, the U.S. dollar remains in a long-term downtrend. Commodities and the U.S. dollar historically move in an inverse relationship. </a:t>
            </a:r>
          </a:p>
          <a:p>
            <a:pPr marL="228600" marR="0" lvl="0" indent="-222250" algn="l" rtl="0">
              <a:lnSpc>
                <a:spcPct val="100000"/>
              </a:lnSpc>
              <a:spcBef>
                <a:spcPts val="0"/>
              </a:spcBef>
              <a:spcAft>
                <a:spcPts val="0"/>
              </a:spcAft>
              <a:buClr>
                <a:schemeClr val="dk1"/>
              </a:buClr>
              <a:buSzPts val="1100"/>
              <a:buFont typeface="Arial"/>
              <a:buChar char="•"/>
            </a:pPr>
            <a:endParaRPr sz="1100" b="0" i="0" u="none" strike="noStrike" cap="none" dirty="0">
              <a:solidFill>
                <a:schemeClr val="dk1"/>
              </a:solidFill>
              <a:latin typeface="Arial"/>
              <a:ea typeface="Arial"/>
              <a:cs typeface="Arial"/>
              <a:sym typeface="Arial"/>
            </a:endParaRPr>
          </a:p>
          <a:p>
            <a:pPr marL="228600" marR="0" lvl="0" indent="-222250"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The Chinese economy appears to be struggling to support growth and deal with tariffs. U.S. and China trade tensions are raising concerns about the strength of Chinese domestic demand for services such as logistics, wholesale trade and trade finance. Trade tariffs, such as the 25% steel tariff, or the Section 301 25% duties on $</a:t>
            </a:r>
            <a:r>
              <a:rPr lang="en-US" sz="1100" b="0" dirty="0">
                <a:latin typeface="Arial"/>
                <a:ea typeface="Arial"/>
                <a:cs typeface="Arial"/>
                <a:sym typeface="Arial"/>
              </a:rPr>
              <a:t>50</a:t>
            </a:r>
            <a:r>
              <a:rPr lang="en-US" sz="1100" b="0" i="0" u="none" strike="noStrike" cap="none" dirty="0">
                <a:solidFill>
                  <a:schemeClr val="dk1"/>
                </a:solidFill>
                <a:latin typeface="Arial"/>
                <a:ea typeface="Arial"/>
                <a:cs typeface="Arial"/>
                <a:sym typeface="Arial"/>
              </a:rPr>
              <a:t> billion worth of Chinese goods are certainly impacting the economy. We will look at this again shortly.</a:t>
            </a:r>
            <a:endParaRPr sz="1100" b="0" i="0" u="none" strike="noStrike" cap="none" dirty="0">
              <a:solidFill>
                <a:schemeClr val="dk1"/>
              </a:solidFill>
              <a:latin typeface="Arial"/>
              <a:ea typeface="Arial"/>
              <a:cs typeface="Arial"/>
              <a:sym typeface="Arial"/>
            </a:endParaRPr>
          </a:p>
          <a:p>
            <a:pPr marL="228600" marR="0" lvl="0" indent="-152400" algn="l" rtl="0">
              <a:lnSpc>
                <a:spcPct val="100000"/>
              </a:lnSpc>
              <a:spcBef>
                <a:spcPts val="0"/>
              </a:spcBef>
              <a:spcAft>
                <a:spcPts val="0"/>
              </a:spcAft>
              <a:buClr>
                <a:schemeClr val="dk1"/>
              </a:buClr>
              <a:buSzPts val="1200"/>
              <a:buFont typeface="Arial"/>
              <a:buNone/>
            </a:pPr>
            <a:endParaRPr sz="1100" b="0" i="0" u="none" strike="noStrike" cap="none" dirty="0">
              <a:solidFill>
                <a:schemeClr val="dk1"/>
              </a:solidFill>
              <a:latin typeface="Arial"/>
              <a:ea typeface="Arial"/>
              <a:cs typeface="Arial"/>
              <a:sym typeface="Arial"/>
            </a:endParaRPr>
          </a:p>
          <a:p>
            <a:pPr marL="228600" marR="0" lvl="0" indent="-222250" algn="l" rtl="0">
              <a:lnSpc>
                <a:spcPct val="100000"/>
              </a:lnSpc>
              <a:spcBef>
                <a:spcPts val="0"/>
              </a:spcBef>
              <a:spcAft>
                <a:spcPts val="0"/>
              </a:spcAft>
              <a:buClr>
                <a:schemeClr val="dk1"/>
              </a:buClr>
              <a:buSzPts val="1100"/>
              <a:buFont typeface="Arial"/>
              <a:buChar char="•"/>
            </a:pPr>
            <a:r>
              <a:rPr lang="en-US" sz="1100" b="0" i="1" u="none" strike="noStrike" cap="none" dirty="0">
                <a:solidFill>
                  <a:schemeClr val="dk1"/>
                </a:solidFill>
                <a:latin typeface="Arial"/>
                <a:ea typeface="Arial"/>
                <a:cs typeface="Arial"/>
                <a:sym typeface="Arial"/>
              </a:rPr>
              <a:t>Oil prices have fallen since their peak in October of last year when oil prices breached previous resistance levels. </a:t>
            </a:r>
            <a:r>
              <a:rPr lang="en-US" sz="1100" b="0" i="0" u="none" strike="noStrike" cap="none" dirty="0">
                <a:solidFill>
                  <a:schemeClr val="dk1"/>
                </a:solidFill>
                <a:latin typeface="Arial"/>
                <a:ea typeface="Arial"/>
                <a:cs typeface="Arial"/>
                <a:sym typeface="Arial"/>
              </a:rPr>
              <a:t>There was a very short term peak in oil prices around October 1st, 2018, at around $75 per barrel, a short-term price resistance point, and then prices dropped off toward the end of the year to $45 and are now around $52 per barrel. </a:t>
            </a:r>
            <a:endParaRPr sz="1200" b="0" i="0" u="none" strike="noStrike" cap="none" dirty="0">
              <a:solidFill>
                <a:schemeClr val="dk1"/>
              </a:solidFill>
              <a:latin typeface="Calibri"/>
              <a:ea typeface="Calibri"/>
              <a:cs typeface="Calibri"/>
              <a:sym typeface="Calibri"/>
            </a:endParaRPr>
          </a:p>
        </p:txBody>
      </p:sp>
      <p:sp>
        <p:nvSpPr>
          <p:cNvPr id="123" name="Google Shape;123;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27: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228600" marR="0" lvl="0" indent="-222250" algn="just" rtl="0">
              <a:lnSpc>
                <a:spcPct val="100000"/>
              </a:lnSpc>
              <a:spcBef>
                <a:spcPts val="0"/>
              </a:spcBef>
              <a:spcAft>
                <a:spcPts val="0"/>
              </a:spcAft>
              <a:buClr>
                <a:schemeClr val="dk1"/>
              </a:buClr>
              <a:buSzPts val="1100"/>
              <a:buFont typeface="Arial"/>
              <a:buChar char="•"/>
            </a:pPr>
            <a:r>
              <a:rPr lang="en-US" sz="1100" i="0" u="none" strike="noStrike" cap="none">
                <a:solidFill>
                  <a:schemeClr val="dk1"/>
                </a:solidFill>
                <a:latin typeface="Arial"/>
                <a:ea typeface="Arial"/>
                <a:cs typeface="Arial"/>
                <a:sym typeface="Arial"/>
              </a:rPr>
              <a:t>The U.S. Dollar and the CRB index historically trade inversely. In 2017, the general dynamics of that inverse relationship between the U.S. dollar and the CRB index changed, resulting in a downtrend for both commodities and the U.S. dollar. However, commodities started the uptrend again in 2018 while the US dollar continued to fall. </a:t>
            </a:r>
            <a:endParaRPr sz="110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None/>
            </a:pPr>
            <a:endParaRPr sz="1000" b="0" i="0" u="none" strike="noStrike" cap="none">
              <a:solidFill>
                <a:schemeClr val="dk1"/>
              </a:solidFill>
              <a:latin typeface="Calibri"/>
              <a:ea typeface="Calibri"/>
              <a:cs typeface="Calibri"/>
              <a:sym typeface="Calibri"/>
            </a:endParaRPr>
          </a:p>
          <a:p>
            <a:pPr marL="228600" lvl="0" indent="-215900" algn="just" rtl="0">
              <a:lnSpc>
                <a:spcPct val="115000"/>
              </a:lnSpc>
              <a:spcBef>
                <a:spcPts val="0"/>
              </a:spcBef>
              <a:spcAft>
                <a:spcPts val="0"/>
              </a:spcAft>
              <a:buClr>
                <a:schemeClr val="dk1"/>
              </a:buClr>
              <a:buSzPts val="1000"/>
              <a:buFont typeface="Calibri"/>
              <a:buChar char="•"/>
            </a:pPr>
            <a:r>
              <a:rPr lang="en-US" sz="1100">
                <a:latin typeface="Arial"/>
                <a:ea typeface="Arial"/>
                <a:cs typeface="Arial"/>
                <a:sym typeface="Arial"/>
              </a:rPr>
              <a:t>The US dollar has been in an uptrend since March 2018, after the tariffs were imposed. Positive sentiment on the U.S. economy caused by tariffs and sanctions led to the higher U.S. dollar. However, the U.S. dollar has yet  to show enough strength to breach its resistance level of 98. Therefore, </a:t>
            </a:r>
            <a:r>
              <a:rPr lang="en-US" sz="1100" err="1">
                <a:latin typeface="Arial"/>
                <a:ea typeface="Arial"/>
                <a:cs typeface="Arial"/>
                <a:sym typeface="Arial"/>
              </a:rPr>
              <a:t>MetalMiner</a:t>
            </a:r>
            <a:r>
              <a:rPr lang="en-US" sz="1100">
                <a:latin typeface="Arial"/>
                <a:ea typeface="Arial"/>
                <a:cs typeface="Arial"/>
                <a:sym typeface="Arial"/>
              </a:rPr>
              <a:t> has not called the U.S. Dollar bullish yet and in fact we remain more bearish on the U.S. dollar because the uptrend does not seem to have much strength.  </a:t>
            </a:r>
            <a:endParaRPr sz="1100">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marR="0" lvl="0" indent="0" algn="just" rtl="0">
              <a:lnSpc>
                <a:spcPct val="100000"/>
              </a:lnSpc>
              <a:spcBef>
                <a:spcPts val="0"/>
              </a:spcBef>
              <a:spcAft>
                <a:spcPts val="0"/>
              </a:spcAft>
              <a:buNone/>
            </a:pPr>
            <a:endParaRPr sz="1000"/>
          </a:p>
          <a:p>
            <a:pPr marL="228600" marR="0" lvl="0" indent="-152400" algn="just"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228600" marR="0" lvl="0" indent="-152400" algn="just"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
        <p:nvSpPr>
          <p:cNvPr id="133" name="Google Shape;133;p27: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28: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228600" marR="0" lvl="0" indent="-222250" algn="l" rtl="0">
              <a:lnSpc>
                <a:spcPct val="100000"/>
              </a:lnSpc>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The Chinese economy grew 6.4% in Q4 2018 year-on-year, falling from 6.5% growth in the previous period, 6.7% in Q2 and 6.8% in Q1.</a:t>
            </a:r>
          </a:p>
          <a:p>
            <a:pPr marL="228600" marR="0" lvl="0" indent="-222250" algn="l" rtl="0">
              <a:lnSpc>
                <a:spcPct val="100000"/>
              </a:lnSpc>
              <a:spcBef>
                <a:spcPts val="0"/>
              </a:spcBef>
              <a:spcAft>
                <a:spcPts val="0"/>
              </a:spcAft>
              <a:buClr>
                <a:schemeClr val="dk1"/>
              </a:buClr>
              <a:buSzPts val="1100"/>
              <a:buFont typeface="Arial"/>
              <a:buChar char="•"/>
            </a:pPr>
            <a:endParaRPr sz="1100" b="0" i="0" u="none" strike="noStrike" cap="none" dirty="0">
              <a:solidFill>
                <a:schemeClr val="dk1"/>
              </a:solidFill>
              <a:latin typeface="Arial"/>
              <a:ea typeface="Arial"/>
              <a:cs typeface="Arial"/>
              <a:sym typeface="Arial"/>
            </a:endParaRPr>
          </a:p>
          <a:p>
            <a:pPr marL="228600" marR="0" lvl="0" indent="-222250" algn="l" rtl="0">
              <a:lnSpc>
                <a:spcPct val="100000"/>
              </a:lnSpc>
              <a:spcBef>
                <a:spcPts val="0"/>
              </a:spcBef>
              <a:spcAft>
                <a:spcPts val="0"/>
              </a:spcAft>
              <a:buClr>
                <a:schemeClr val="dk1"/>
              </a:buClr>
              <a:buSzPts val="1100"/>
              <a:buFont typeface="Arial"/>
              <a:buChar char="•"/>
            </a:pPr>
            <a:r>
              <a:rPr lang="en-US" sz="1100" b="0" i="0" u="none" strike="noStrike" cap="none" dirty="0">
                <a:solidFill>
                  <a:srgbClr val="FF0000"/>
                </a:solidFill>
                <a:latin typeface="Arial"/>
                <a:ea typeface="Arial"/>
                <a:cs typeface="Arial"/>
                <a:sym typeface="Arial"/>
              </a:rPr>
              <a:t>Overall, the Chinese stock markets may still be in a long-term downtrend but the strong rally so far in 2019 shows a strong sideways movement. However, this should not be seen as a switch in the trend just yet. </a:t>
            </a:r>
            <a:endParaRPr sz="1200" b="0"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140" name="Google Shape;140;p28: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29: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228600" lvl="0" indent="-222250" algn="just" rtl="0">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Oil prices have increased sharply since last September 2017, breaching previous peaks and showing strength. Higher crude oil prices generally support metal prices. </a:t>
            </a:r>
            <a:endParaRPr sz="1100">
              <a:latin typeface="Arial"/>
              <a:ea typeface="Arial"/>
              <a:cs typeface="Arial"/>
              <a:sym typeface="Arial"/>
            </a:endParaRPr>
          </a:p>
          <a:p>
            <a:pPr marL="457200" lvl="0" indent="0" algn="just" rtl="0">
              <a:lnSpc>
                <a:spcPct val="115000"/>
              </a:lnSpc>
              <a:spcBef>
                <a:spcPts val="0"/>
              </a:spcBef>
              <a:spcAft>
                <a:spcPts val="0"/>
              </a:spcAft>
              <a:buClr>
                <a:srgbClr val="000000"/>
              </a:buClr>
              <a:buSzPts val="1100"/>
              <a:buFont typeface="Arial"/>
              <a:buNone/>
            </a:pPr>
            <a:endParaRPr sz="1100">
              <a:latin typeface="Arial"/>
              <a:ea typeface="Arial"/>
              <a:cs typeface="Arial"/>
              <a:sym typeface="Arial"/>
            </a:endParaRPr>
          </a:p>
          <a:p>
            <a:pPr marL="228600" lvl="0" indent="-222250" algn="just" rtl="0">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However, crude oil prices oil prices started to show weaknesses at the end of 2018, and have moved into a short-term downtrend. With oil prices below $60/barrel, buying organizations can expect declining crude oil prices. Crude oil prices have recovered slightly so far in January, but current levels do not yet appear strong. </a:t>
            </a:r>
            <a:endParaRPr sz="1100">
              <a:latin typeface="Arial"/>
              <a:ea typeface="Arial"/>
              <a:cs typeface="Arial"/>
              <a:sym typeface="Arial"/>
            </a:endParaRPr>
          </a:p>
          <a:p>
            <a:pPr marL="457200" lvl="0" indent="0" algn="just" rtl="0">
              <a:lnSpc>
                <a:spcPct val="115000"/>
              </a:lnSpc>
              <a:spcBef>
                <a:spcPts val="0"/>
              </a:spcBef>
              <a:spcAft>
                <a:spcPts val="0"/>
              </a:spcAft>
              <a:buClr>
                <a:srgbClr val="000000"/>
              </a:buClr>
              <a:buSzPts val="1100"/>
              <a:buFont typeface="Arial"/>
              <a:buNone/>
            </a:pPr>
            <a:endParaRPr sz="1100">
              <a:latin typeface="Arial"/>
              <a:ea typeface="Arial"/>
              <a:cs typeface="Arial"/>
              <a:sym typeface="Arial"/>
            </a:endParaRPr>
          </a:p>
          <a:p>
            <a:pPr marL="228600" lvl="0" indent="-222250" algn="just" rtl="0">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From a technical perspective, MetalMiner adjusted oil price support and resistance levels to $40/barrel and $60/barrel, respectively. With current oil prices at $52/barrel, if prices fall below support levels, some base metals prices, such as aluminum, would also likely fall.</a:t>
            </a:r>
            <a:endParaRPr sz="1000"/>
          </a:p>
          <a:p>
            <a:pPr marL="228600" marR="0" lvl="0" indent="0" algn="l" rtl="0">
              <a:lnSpc>
                <a:spcPct val="100000"/>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47" name="Google Shape;147;p29: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45" name="Google Shape;4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407a02de0e_0_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407a02de0e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Hot-rolled coil prices fell again this month. The downtrend appears sharp, with HRC prices falling back to February 2018 levels (before the imposition of Section 232 tariffs). HRC price momentum continues to weaken, along with the rest of the steel forms. Meanwhile, hot rolled lead times, at under four weeks, remain short. However, we see some additional price momentum and increasing lead times but whether that is enough to change the trend remains to be seen.</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Meanwhile, Chinese HRC prices dropped again this month. Chinese HRC prices decreased 3% in December, which means the drop appears less sharp than the 9% fall in November, and kept falling in January. Chinese steel prices seem to have lost momentum as the winter season starts. Chinese steel prices appear to have recovered slightly toward the end of the month, driven by Beijing stimulus measures.</a:t>
            </a:r>
          </a:p>
          <a:p>
            <a:pPr marL="0" lvl="0" indent="0" algn="just" rtl="0">
              <a:lnSpc>
                <a:spcPct val="115000"/>
              </a:lnSpc>
              <a:spcBef>
                <a:spcPts val="0"/>
              </a:spcBef>
              <a:spcAft>
                <a:spcPts val="0"/>
              </a:spcAft>
              <a:buNone/>
            </a:pPr>
            <a:endParaRPr sz="1100" dirty="0">
              <a:latin typeface="Arial"/>
              <a:ea typeface="Arial"/>
              <a:cs typeface="Arial"/>
              <a:sym typeface="Arial"/>
            </a:endParaRPr>
          </a:p>
        </p:txBody>
      </p:sp>
      <p:sp>
        <p:nvSpPr>
          <p:cNvPr id="171" name="Google Shape;171;g407a02de0e_0_22: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20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407a02de0e_0_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407a02de0e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a:buFont typeface="Arial" panose="020B0604020202020204" pitchFamily="34" charset="0"/>
              <a:buChar char="•"/>
            </a:pPr>
            <a:r>
              <a:rPr lang="en-US" sz="1200" b="1" i="0" u="none" strike="noStrike" cap="none" dirty="0">
                <a:solidFill>
                  <a:schemeClr val="dk1"/>
                </a:solidFill>
                <a:effectLst/>
                <a:latin typeface="Calibri"/>
                <a:ea typeface="Calibri"/>
                <a:cs typeface="Calibri"/>
                <a:sym typeface="Calibri"/>
              </a:rPr>
              <a:t>Here is the U.S. HRC price in blue and in orange we have the HRC China price for comparison</a:t>
            </a:r>
          </a:p>
          <a:p>
            <a:pPr marL="0" lvl="0" indent="0" algn="just" rtl="0">
              <a:lnSpc>
                <a:spcPct val="115000"/>
              </a:lnSpc>
              <a:spcBef>
                <a:spcPts val="0"/>
              </a:spcBef>
              <a:spcAft>
                <a:spcPts val="0"/>
              </a:spcAft>
              <a:buNone/>
            </a:pPr>
            <a:endParaRPr sz="1100" dirty="0">
              <a:latin typeface="Arial"/>
              <a:ea typeface="Arial"/>
              <a:cs typeface="Arial"/>
              <a:sym typeface="Arial"/>
            </a:endParaRPr>
          </a:p>
        </p:txBody>
      </p:sp>
      <p:sp>
        <p:nvSpPr>
          <p:cNvPr id="171" name="Google Shape;171;g407a02de0e_0_22: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21</a:t>
            </a:fld>
            <a:endParaRPr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05265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407a02de0e_0_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407a02de0e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a:buFont typeface="Arial" panose="020B0604020202020204" pitchFamily="34" charset="0"/>
              <a:buChar char="•"/>
            </a:pPr>
            <a:r>
              <a:rPr lang="en-US" sz="1200" b="1" i="0" u="none" strike="noStrike" cap="none" dirty="0">
                <a:solidFill>
                  <a:schemeClr val="dk1"/>
                </a:solidFill>
                <a:effectLst/>
                <a:latin typeface="Calibri"/>
                <a:ea typeface="Calibri"/>
                <a:cs typeface="Calibri"/>
                <a:sym typeface="Calibri"/>
              </a:rPr>
              <a:t>Here is the Spread between the U.S. HRC price and HRC China price for comparison since 2014.</a:t>
            </a:r>
          </a:p>
          <a:p>
            <a:pPr marL="0" lvl="0" indent="0" algn="just" rtl="0">
              <a:lnSpc>
                <a:spcPct val="115000"/>
              </a:lnSpc>
              <a:spcBef>
                <a:spcPts val="0"/>
              </a:spcBef>
              <a:spcAft>
                <a:spcPts val="0"/>
              </a:spcAft>
              <a:buNone/>
            </a:pPr>
            <a:endParaRPr sz="1100" dirty="0">
              <a:latin typeface="Arial"/>
              <a:ea typeface="Arial"/>
              <a:cs typeface="Arial"/>
              <a:sym typeface="Arial"/>
            </a:endParaRPr>
          </a:p>
        </p:txBody>
      </p:sp>
      <p:sp>
        <p:nvSpPr>
          <p:cNvPr id="171" name="Google Shape;171;g407a02de0e_0_22: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22</a:t>
            </a:fld>
            <a:endParaRPr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05871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407a02de0e_0_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407a02de0e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Similar to HRC prices, cold-rolled steel prices dropped again in December, following the previous five-month downtrend. The fall appears less sharp this month, as CRC prices increased slightly at the beginning of the month. In the short term, </a:t>
            </a:r>
            <a:r>
              <a:rPr lang="en-US" sz="1200" b="0" i="0" u="none" strike="noStrike" cap="none" dirty="0" err="1">
                <a:solidFill>
                  <a:schemeClr val="dk1"/>
                </a:solidFill>
                <a:effectLst/>
                <a:latin typeface="Calibri"/>
                <a:ea typeface="Calibri"/>
                <a:cs typeface="Calibri"/>
                <a:sym typeface="Calibri"/>
              </a:rPr>
              <a:t>MetalMiner</a:t>
            </a:r>
            <a:r>
              <a:rPr lang="en-US" sz="1200" b="0" i="0" u="none" strike="noStrike" cap="none" dirty="0">
                <a:solidFill>
                  <a:schemeClr val="dk1"/>
                </a:solidFill>
                <a:effectLst/>
                <a:latin typeface="Calibri"/>
                <a:ea typeface="Calibri"/>
                <a:cs typeface="Calibri"/>
                <a:sym typeface="Calibri"/>
              </a:rPr>
              <a:t> expects domestic steel prices to continue to fall. Meanwhile, cold rolled lead times have fallen to under six weeks.</a:t>
            </a:r>
          </a:p>
          <a:p>
            <a:pPr>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Chinese CRC prices also fell this month. Chinese CRC prices fell more sharply this month, decreasing by 7%. Chinese steel prices have showed slowing price momentum since October. Weaker domestic demand has caused Chinese prices to fall. The spread between the U.S. domestic HRC price and the CRC price stands at $111/st, inside historical levels.</a:t>
            </a: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179" name="Google Shape;179;g407a02de0e_0_30: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23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407a02de0e_0_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407a02de0e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HDG prices also fell this month. The decrease in prices appears sharp, and current levels have fallen to February 2018 levels (before the Section 232 announcement). However, lead times for HDG remain close to seven weeks; those lead times have increased recently, but remain below June’s peak levels.</a:t>
            </a:r>
          </a:p>
          <a:p>
            <a:pPr>
              <a:buFont typeface="Arial" panose="020B0604020202020204" pitchFamily="34" charset="0"/>
              <a:buChar char="•"/>
            </a:pPr>
            <a:endParaRPr lang="en-US" sz="1200" b="0" i="0" u="none" strike="noStrike" cap="none">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Meanwhile, Chinese HDG prices fell again in December. The drop appears sharper this month, with a 6% decrease. Back in October, Chinese HDG prices increased and only fell 1% in November.</a:t>
            </a:r>
          </a:p>
          <a:p>
            <a:pPr marL="228600" lvl="0" indent="0" algn="l" rtl="0">
              <a:lnSpc>
                <a:spcPct val="115000"/>
              </a:lnSpc>
              <a:spcBef>
                <a:spcPts val="0"/>
              </a:spcBef>
              <a:spcAft>
                <a:spcPts val="0"/>
              </a:spcAft>
              <a:buNone/>
            </a:pPr>
            <a:endParaRPr sz="1100">
              <a:latin typeface="Arial"/>
              <a:ea typeface="Arial"/>
              <a:cs typeface="Arial"/>
              <a:sym typeface="Arial"/>
            </a:endParaRPr>
          </a:p>
          <a:p>
            <a:pPr marL="0" lvl="0" indent="0" algn="just" rtl="0">
              <a:lnSpc>
                <a:spcPct val="115000"/>
              </a:lnSpc>
              <a:spcBef>
                <a:spcPts val="0"/>
              </a:spcBef>
              <a:spcAft>
                <a:spcPts val="0"/>
              </a:spcAft>
              <a:buNone/>
            </a:pPr>
            <a:endParaRPr sz="110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87" name="Google Shape;187;g407a02de0e_0_44: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24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407a02de0e_0_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407a02de0e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Plate prices decreased this month, falling after last month’s small recovery. Plate prices have shown strength; prices remain supported, mainly due to low product availability. Buying organizations may want to remember plate prices tend to follow a trend and move in one direction.</a:t>
            </a:r>
          </a:p>
          <a:p>
            <a:pPr>
              <a:buFont typeface="Arial" panose="020B0604020202020204" pitchFamily="34" charset="0"/>
              <a:buChar char="•"/>
            </a:pPr>
            <a:endParaRPr lang="en-US" sz="1200" b="0" i="0" u="none" strike="noStrike" cap="none">
              <a:solidFill>
                <a:schemeClr val="dk1"/>
              </a:solidFill>
              <a:effectLst/>
              <a:latin typeface="Calibri"/>
              <a:ea typeface="Calibri"/>
              <a:cs typeface="Calibri"/>
              <a:sym typeface="Calibri"/>
            </a:endParaRPr>
          </a:p>
          <a:p>
            <a:pPr>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Chinese plate prices continued to fall this month, dropping 6%. Chinese prices have shifted from the previous short-term uptrend, driven by strong demand and environmental curbs beginning in the winter season. Weaker Chinese demand has moved Chinese steel prices lower.</a:t>
            </a:r>
          </a:p>
          <a:p>
            <a:pPr marL="457200" lvl="0" indent="0" algn="just" rtl="0">
              <a:lnSpc>
                <a:spcPct val="115000"/>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95" name="Google Shape;195;g407a02de0e_0_37: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25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4087e80e71_0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4087e80e71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20" name="Google Shape;220;g4087e80e71_0_9: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407a02de0e_2_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lvl="0" indent="-298450" algn="just" rtl="0">
              <a:lnSpc>
                <a:spcPct val="115000"/>
              </a:lnSpc>
              <a:spcBef>
                <a:spcPts val="0"/>
              </a:spcBef>
              <a:spcAft>
                <a:spcPts val="0"/>
              </a:spcAft>
              <a:buSzPts val="1100"/>
              <a:buFont typeface="Arial"/>
              <a:buChar char="●"/>
            </a:pPr>
            <a:endParaRPr sz="1100">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endParaRPr sz="1100" b="1">
              <a:latin typeface="Arial"/>
              <a:ea typeface="Arial"/>
              <a:cs typeface="Arial"/>
              <a:sym typeface="Arial"/>
            </a:endParaRPr>
          </a:p>
        </p:txBody>
      </p:sp>
      <p:sp>
        <p:nvSpPr>
          <p:cNvPr id="226" name="Google Shape;226;g407a02de0e_2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33: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03" name="Google Shape;203;p33: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4087e80e7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If you are interested in our February Monthly Outlook report, find me and give me your business card and I will send you a complimentary copy.</a:t>
            </a:r>
            <a:endParaRPr sz="1200" b="0" i="0" u="none" strike="noStrike" cap="none">
              <a:solidFill>
                <a:schemeClr val="dk1"/>
              </a:solidFill>
              <a:latin typeface="Calibri"/>
              <a:ea typeface="Calibri"/>
              <a:cs typeface="Calibri"/>
              <a:sym typeface="Calibri"/>
            </a:endParaRPr>
          </a:p>
        </p:txBody>
      </p:sp>
      <p:sp>
        <p:nvSpPr>
          <p:cNvPr id="209" name="Google Shape;209;g4087e80e71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4087e80e71_0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4087e80e71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220" name="Google Shape;220;g4087e80e71_0_9: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4545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4058f8d635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4058f8d635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8" name="Google Shape;88;g4058f8d63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dirty="0"/>
          </a:p>
        </p:txBody>
      </p:sp>
    </p:spTree>
    <p:extLst>
      <p:ext uri="{BB962C8B-B14F-4D97-AF65-F5344CB8AC3E}">
        <p14:creationId xmlns:p14="http://schemas.microsoft.com/office/powerpoint/2010/main" val="3742433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fba7ed751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g3fba7ed751_0_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94" name="Google Shape;94;g3fba7ed751_0_7: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5</a:t>
            </a:fld>
            <a:endParaRPr sz="14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42207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4087e80e71_0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4087e80e71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220" name="Google Shape;220;g4087e80e71_0_9: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3745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 name="Google Shape;51;p8: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228600" marR="0" lvl="0" indent="-15240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52" name="Google Shape;52;p8: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9: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60" name="Google Shape;60;p9: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 name="Google Shape;66;p13: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228600" marR="0" lvl="0" indent="-234950" algn="l" rtl="0">
              <a:lnSpc>
                <a:spcPct val="100000"/>
              </a:lnSpc>
              <a:spcBef>
                <a:spcPts val="0"/>
              </a:spcBef>
              <a:spcAft>
                <a:spcPts val="0"/>
              </a:spcAft>
              <a:buClr>
                <a:schemeClr val="dk1"/>
              </a:buClr>
              <a:buSzPts val="1100"/>
              <a:buFont typeface="Arial"/>
              <a:buChar char="•"/>
            </a:pPr>
            <a:r>
              <a:rPr lang="en-US" sz="1100" i="0" u="none" strike="noStrike" cap="none" dirty="0">
                <a:solidFill>
                  <a:schemeClr val="dk1"/>
                </a:solidFill>
                <a:latin typeface="Arial"/>
                <a:ea typeface="Arial"/>
                <a:cs typeface="Arial"/>
                <a:sym typeface="Arial"/>
              </a:rPr>
              <a:t>Let’s talk about price and volume.</a:t>
            </a:r>
            <a:endParaRPr sz="1100" i="0" u="none" strike="noStrike" cap="none" dirty="0">
              <a:solidFill>
                <a:schemeClr val="dk1"/>
              </a:solidFill>
              <a:latin typeface="Arial"/>
              <a:ea typeface="Arial"/>
              <a:cs typeface="Arial"/>
              <a:sym typeface="Arial"/>
            </a:endParaRPr>
          </a:p>
          <a:p>
            <a:pPr marL="228600" marR="0" lvl="0" indent="-209550" algn="l" rtl="0">
              <a:lnSpc>
                <a:spcPct val="100000"/>
              </a:lnSpc>
              <a:spcBef>
                <a:spcPts val="0"/>
              </a:spcBef>
              <a:spcAft>
                <a:spcPts val="0"/>
              </a:spcAft>
              <a:buClr>
                <a:schemeClr val="dk1"/>
              </a:buClr>
              <a:buSzPts val="300"/>
              <a:buFont typeface="Arial"/>
              <a:buNone/>
            </a:pPr>
            <a:endParaRPr sz="1100" i="0" u="none" strike="noStrike" cap="none" dirty="0">
              <a:solidFill>
                <a:schemeClr val="dk1"/>
              </a:solidFill>
              <a:latin typeface="Arial"/>
              <a:ea typeface="Arial"/>
              <a:cs typeface="Arial"/>
              <a:sym typeface="Arial"/>
            </a:endParaRPr>
          </a:p>
          <a:p>
            <a:pPr marL="228600" marR="0" lvl="0" indent="-234950" algn="l" rtl="0">
              <a:lnSpc>
                <a:spcPct val="100000"/>
              </a:lnSpc>
              <a:spcBef>
                <a:spcPts val="0"/>
              </a:spcBef>
              <a:spcAft>
                <a:spcPts val="0"/>
              </a:spcAft>
              <a:buClr>
                <a:schemeClr val="dk1"/>
              </a:buClr>
              <a:buSzPts val="1100"/>
              <a:buFont typeface="Arial"/>
              <a:buChar char="•"/>
            </a:pPr>
            <a:r>
              <a:rPr lang="en-US" sz="1100" i="0" u="none" strike="noStrike" cap="none" dirty="0">
                <a:solidFill>
                  <a:schemeClr val="dk1"/>
                </a:solidFill>
                <a:latin typeface="Arial"/>
                <a:ea typeface="Arial"/>
                <a:cs typeface="Arial"/>
                <a:sym typeface="Arial"/>
              </a:rPr>
              <a:t>It’s not important to actually make out what we are looking at (it is an aluminum price chart just so you know). The point of this is to take note of these red and green bars at the bottom of the chart. These signify buy and sell volumes.</a:t>
            </a:r>
            <a:endParaRPr sz="1100" i="0" u="none" strike="noStrike" cap="none" dirty="0">
              <a:solidFill>
                <a:schemeClr val="dk1"/>
              </a:solidFill>
              <a:latin typeface="Arial"/>
              <a:ea typeface="Arial"/>
              <a:cs typeface="Arial"/>
              <a:sym typeface="Arial"/>
            </a:endParaRPr>
          </a:p>
          <a:p>
            <a:pPr marL="228600" marR="0" lvl="0" indent="-209550" algn="l" rtl="0">
              <a:lnSpc>
                <a:spcPct val="100000"/>
              </a:lnSpc>
              <a:spcBef>
                <a:spcPts val="0"/>
              </a:spcBef>
              <a:spcAft>
                <a:spcPts val="0"/>
              </a:spcAft>
              <a:buClr>
                <a:schemeClr val="dk1"/>
              </a:buClr>
              <a:buSzPts val="300"/>
              <a:buFont typeface="Arial"/>
              <a:buNone/>
            </a:pPr>
            <a:endParaRPr sz="1100" i="0" u="none" strike="noStrike" cap="none" dirty="0">
              <a:solidFill>
                <a:schemeClr val="dk1"/>
              </a:solidFill>
              <a:latin typeface="Arial"/>
              <a:ea typeface="Arial"/>
              <a:cs typeface="Arial"/>
              <a:sym typeface="Arial"/>
            </a:endParaRPr>
          </a:p>
          <a:p>
            <a:pPr marL="228600" marR="0" lvl="0" indent="-234950" algn="l" rtl="0">
              <a:lnSpc>
                <a:spcPct val="100000"/>
              </a:lnSpc>
              <a:spcBef>
                <a:spcPts val="0"/>
              </a:spcBef>
              <a:spcAft>
                <a:spcPts val="0"/>
              </a:spcAft>
              <a:buClr>
                <a:schemeClr val="dk1"/>
              </a:buClr>
              <a:buSzPts val="1100"/>
              <a:buFont typeface="Arial"/>
              <a:buChar char="•"/>
            </a:pPr>
            <a:r>
              <a:rPr lang="en-US" sz="1100" i="0" u="none" strike="noStrike" cap="none" dirty="0">
                <a:solidFill>
                  <a:schemeClr val="dk1"/>
                </a:solidFill>
                <a:latin typeface="Arial"/>
                <a:ea typeface="Arial"/>
                <a:cs typeface="Arial"/>
                <a:sym typeface="Arial"/>
              </a:rPr>
              <a:t>Green is buy and red is sell.</a:t>
            </a:r>
            <a:endParaRPr sz="1100" i="0" u="none" strike="noStrike" cap="none" dirty="0">
              <a:solidFill>
                <a:schemeClr val="dk1"/>
              </a:solidFill>
              <a:latin typeface="Arial"/>
              <a:ea typeface="Arial"/>
              <a:cs typeface="Arial"/>
              <a:sym typeface="Arial"/>
            </a:endParaRPr>
          </a:p>
          <a:p>
            <a:pPr marL="228600" marR="0" lvl="0" indent="-209550" algn="l" rtl="0">
              <a:lnSpc>
                <a:spcPct val="100000"/>
              </a:lnSpc>
              <a:spcBef>
                <a:spcPts val="0"/>
              </a:spcBef>
              <a:spcAft>
                <a:spcPts val="0"/>
              </a:spcAft>
              <a:buClr>
                <a:schemeClr val="dk1"/>
              </a:buClr>
              <a:buSzPts val="300"/>
              <a:buFont typeface="Arial"/>
              <a:buNone/>
            </a:pPr>
            <a:endParaRPr sz="1100" i="0" u="none" strike="noStrike" cap="none" dirty="0">
              <a:solidFill>
                <a:schemeClr val="dk1"/>
              </a:solidFill>
              <a:latin typeface="Arial"/>
              <a:ea typeface="Arial"/>
              <a:cs typeface="Arial"/>
              <a:sym typeface="Arial"/>
            </a:endParaRPr>
          </a:p>
          <a:p>
            <a:pPr marL="228600" marR="0" lvl="0" indent="-234950" algn="l" rtl="0">
              <a:lnSpc>
                <a:spcPct val="100000"/>
              </a:lnSpc>
              <a:spcBef>
                <a:spcPts val="0"/>
              </a:spcBef>
              <a:spcAft>
                <a:spcPts val="0"/>
              </a:spcAft>
              <a:buClr>
                <a:schemeClr val="dk1"/>
              </a:buClr>
              <a:buSzPts val="1100"/>
              <a:buFont typeface="Arial"/>
              <a:buChar char="•"/>
            </a:pPr>
            <a:r>
              <a:rPr lang="en-US" sz="1100" i="0" u="none" strike="noStrike" cap="none" dirty="0">
                <a:solidFill>
                  <a:schemeClr val="dk1"/>
                </a:solidFill>
                <a:latin typeface="Arial"/>
                <a:ea typeface="Arial"/>
                <a:cs typeface="Arial"/>
                <a:sym typeface="Arial"/>
              </a:rPr>
              <a:t>One of the things that we </a:t>
            </a:r>
            <a:r>
              <a:rPr lang="en-US" sz="1100" dirty="0">
                <a:latin typeface="Arial"/>
                <a:ea typeface="Arial"/>
                <a:cs typeface="Arial"/>
                <a:sym typeface="Arial"/>
              </a:rPr>
              <a:t>study involves </a:t>
            </a:r>
            <a:r>
              <a:rPr lang="en-US" sz="1100" i="0" u="none" strike="noStrike" cap="none" dirty="0">
                <a:solidFill>
                  <a:schemeClr val="dk1"/>
                </a:solidFill>
                <a:latin typeface="Arial"/>
                <a:ea typeface="Arial"/>
                <a:cs typeface="Arial"/>
                <a:sym typeface="Arial"/>
              </a:rPr>
              <a:t>trading volumes for each of the exchange traded metals. By studying volumes along with price we can determine the “strength of the sentiment”. So it’s not just about looking at the slope of the curve, it’s about looking at the volumes buying into or selling a particular metal. </a:t>
            </a:r>
            <a:endParaRPr sz="1100" i="0" u="none" strike="noStrike" cap="none" dirty="0">
              <a:solidFill>
                <a:schemeClr val="dk1"/>
              </a:solidFill>
              <a:latin typeface="Arial"/>
              <a:ea typeface="Arial"/>
              <a:cs typeface="Arial"/>
              <a:sym typeface="Arial"/>
            </a:endParaRPr>
          </a:p>
        </p:txBody>
      </p:sp>
      <p:sp>
        <p:nvSpPr>
          <p:cNvPr id="67" name="Google Shape;67;p13: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9</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p:nvPr/>
        </p:nvSpPr>
        <p:spPr>
          <a:xfrm>
            <a:off x="0" y="1805650"/>
            <a:ext cx="9144000" cy="3473566"/>
          </a:xfrm>
          <a:prstGeom prst="rect">
            <a:avLst/>
          </a:prstGeom>
          <a:gradFill>
            <a:gsLst>
              <a:gs pos="0">
                <a:srgbClr val="BBD6EE"/>
              </a:gs>
              <a:gs pos="46000">
                <a:srgbClr val="629FD6"/>
              </a:gs>
              <a:gs pos="100000">
                <a:srgbClr val="1E66A3"/>
              </a:gs>
            </a:gsLst>
            <a:path path="circle">
              <a:fillToRect l="50000" t="50000" r="50000" b="50000"/>
            </a:path>
            <a:tileRect/>
          </a:gradFill>
          <a:ln>
            <a:noFill/>
          </a:ln>
          <a:effectLst>
            <a:outerShdw blurRad="50799" dist="38100" dir="5400000" algn="t" rotWithShape="0">
              <a:srgbClr val="000000">
                <a:alpha val="27058"/>
              </a:srgbClr>
            </a:outerShdw>
          </a:effectLst>
        </p:spPr>
        <p:txBody>
          <a:bodyPr spcFirstLastPara="1" wrap="square" lIns="91375" tIns="45675" rIns="91375" bIns="456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2"/>
          <p:cNvSpPr txBox="1">
            <a:spLocks noGrp="1"/>
          </p:cNvSpPr>
          <p:nvPr>
            <p:ph type="ctrTitle"/>
          </p:nvPr>
        </p:nvSpPr>
        <p:spPr>
          <a:xfrm>
            <a:off x="685802" y="2604302"/>
            <a:ext cx="7772400" cy="905658"/>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lt1"/>
              </a:buClr>
              <a:buSzPts val="4800"/>
              <a:buFont typeface="Avenir"/>
              <a:buNone/>
              <a:defRPr sz="48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2"/>
          <p:cNvSpPr txBox="1">
            <a:spLocks noGrp="1"/>
          </p:cNvSpPr>
          <p:nvPr>
            <p:ph type="subTitle" idx="1"/>
          </p:nvPr>
        </p:nvSpPr>
        <p:spPr>
          <a:xfrm>
            <a:off x="685802" y="3623455"/>
            <a:ext cx="7772400" cy="1046323"/>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Avenir"/>
                <a:ea typeface="Avenir"/>
                <a:cs typeface="Avenir"/>
                <a:sym typeface="Avenir"/>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16" name="Google Shape;16;p2"/>
          <p:cNvPicPr preferRelativeResize="0"/>
          <p:nvPr/>
        </p:nvPicPr>
        <p:blipFill rotWithShape="1">
          <a:blip r:embed="rId2">
            <a:alphaModFix/>
          </a:blip>
          <a:srcRect/>
          <a:stretch/>
        </p:blipFill>
        <p:spPr>
          <a:xfrm>
            <a:off x="5675028" y="705612"/>
            <a:ext cx="2783172" cy="299333"/>
          </a:xfrm>
          <a:prstGeom prst="rect">
            <a:avLst/>
          </a:prstGeom>
          <a:noFill/>
          <a:ln>
            <a:noFill/>
          </a:ln>
        </p:spPr>
      </p:pic>
      <p:cxnSp>
        <p:nvCxnSpPr>
          <p:cNvPr id="17" name="Google Shape;17;p2"/>
          <p:cNvCxnSpPr/>
          <p:nvPr/>
        </p:nvCxnSpPr>
        <p:spPr>
          <a:xfrm>
            <a:off x="685802" y="3509155"/>
            <a:ext cx="7772400" cy="0"/>
          </a:xfrm>
          <a:prstGeom prst="straightConnector1">
            <a:avLst/>
          </a:prstGeom>
          <a:noFill/>
          <a:ln w="9525" cap="flat" cmpd="sng">
            <a:solidFill>
              <a:schemeClr val="lt1"/>
            </a:solidFill>
            <a:prstDash val="solid"/>
            <a:miter lim="8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1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628650" y="855087"/>
            <a:ext cx="7886700" cy="648966"/>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rgbClr val="D5712F"/>
              </a:buClr>
              <a:buSzPts val="2800"/>
              <a:buFont typeface="Avenir"/>
              <a:buNone/>
              <a:defRPr sz="2800" b="0" i="0" u="none" strike="noStrike" cap="none">
                <a:solidFill>
                  <a:srgbClr val="D5712F"/>
                </a:solidFill>
                <a:latin typeface="Avenir"/>
                <a:ea typeface="Avenir"/>
                <a:cs typeface="Avenir"/>
                <a:sym typeface="Avenir"/>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3"/>
          <p:cNvSpPr txBox="1">
            <a:spLocks noGrp="1"/>
          </p:cNvSpPr>
          <p:nvPr>
            <p:ph type="body" idx="1"/>
          </p:nvPr>
        </p:nvSpPr>
        <p:spPr>
          <a:xfrm>
            <a:off x="628650" y="1812179"/>
            <a:ext cx="7886700" cy="4351338"/>
          </a:xfrm>
          <a:prstGeom prst="rect">
            <a:avLst/>
          </a:prstGeom>
          <a:noFill/>
          <a:ln>
            <a:noFill/>
          </a:ln>
        </p:spPr>
        <p:txBody>
          <a:bodyPr spcFirstLastPara="1" wrap="square" lIns="91425" tIns="91425" rIns="91425" bIns="91425" anchor="t" anchorCtr="0"/>
          <a:lstStyle>
            <a:lvl1pPr marL="457200" marR="0" lvl="0" indent="-368300" algn="l" rtl="0">
              <a:lnSpc>
                <a:spcPct val="90000"/>
              </a:lnSpc>
              <a:spcBef>
                <a:spcPts val="1000"/>
              </a:spcBef>
              <a:spcAft>
                <a:spcPts val="0"/>
              </a:spcAft>
              <a:buClr>
                <a:schemeClr val="dk1"/>
              </a:buClr>
              <a:buSzPts val="2200"/>
              <a:buFont typeface="Noto Sans Symbols"/>
              <a:buChar char="▪"/>
              <a:defRPr sz="2200" b="0" i="0" u="none" strike="noStrike" cap="none">
                <a:solidFill>
                  <a:schemeClr val="dk1"/>
                </a:solidFill>
                <a:latin typeface="Avenir"/>
                <a:ea typeface="Avenir"/>
                <a:cs typeface="Avenir"/>
                <a:sym typeface="Avenir"/>
              </a:defRPr>
            </a:lvl1pPr>
            <a:lvl2pPr marL="914400" marR="0" lvl="1"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dk1"/>
                </a:solidFill>
                <a:latin typeface="Avenir"/>
                <a:ea typeface="Avenir"/>
                <a:cs typeface="Avenir"/>
                <a:sym typeface="Avenir"/>
              </a:defRPr>
            </a:lvl2pPr>
            <a:lvl3pPr marL="1371600" marR="0" lvl="2"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venir"/>
                <a:ea typeface="Avenir"/>
                <a:cs typeface="Avenir"/>
                <a:sym typeface="Avenir"/>
              </a:defRPr>
            </a:lvl3pPr>
            <a:lvl4pPr marL="1828800" marR="0" lvl="3" indent="-330200" algn="l" rtl="0">
              <a:lnSpc>
                <a:spcPct val="90000"/>
              </a:lnSpc>
              <a:spcBef>
                <a:spcPts val="500"/>
              </a:spcBef>
              <a:spcAft>
                <a:spcPts val="0"/>
              </a:spcAft>
              <a:buClr>
                <a:schemeClr val="dk1"/>
              </a:buClr>
              <a:buSzPts val="1600"/>
              <a:buFont typeface="Noto Sans Symbols"/>
              <a:buChar char="▪"/>
              <a:defRPr sz="1600" b="0" i="0" u="none" strike="noStrike" cap="none">
                <a:solidFill>
                  <a:schemeClr val="dk1"/>
                </a:solidFill>
                <a:latin typeface="Avenir"/>
                <a:ea typeface="Avenir"/>
                <a:cs typeface="Avenir"/>
                <a:sym typeface="Avenir"/>
              </a:defRPr>
            </a:lvl4pPr>
            <a:lvl5pPr marL="2286000" marR="0" lvl="4" indent="-330200" algn="l" rtl="0">
              <a:lnSpc>
                <a:spcPct val="90000"/>
              </a:lnSpc>
              <a:spcBef>
                <a:spcPts val="500"/>
              </a:spcBef>
              <a:spcAft>
                <a:spcPts val="0"/>
              </a:spcAft>
              <a:buClr>
                <a:schemeClr val="dk1"/>
              </a:buClr>
              <a:buSzPts val="1600"/>
              <a:buFont typeface="Noto Sans Symbols"/>
              <a:buChar char="▪"/>
              <a:defRPr sz="1600" b="0" i="0" u="none" strike="noStrike" cap="none">
                <a:solidFill>
                  <a:schemeClr val="dk1"/>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21" name="Google Shape;21;p3"/>
          <p:cNvCxnSpPr/>
          <p:nvPr/>
        </p:nvCxnSpPr>
        <p:spPr>
          <a:xfrm>
            <a:off x="317500" y="533516"/>
            <a:ext cx="6238748" cy="0"/>
          </a:xfrm>
          <a:prstGeom prst="straightConnector1">
            <a:avLst/>
          </a:prstGeom>
          <a:noFill/>
          <a:ln w="9525" cap="flat" cmpd="sng">
            <a:solidFill>
              <a:srgbClr val="9E9F9E"/>
            </a:solidFill>
            <a:prstDash val="solid"/>
            <a:miter lim="8000"/>
            <a:headEnd type="none" w="sm" len="sm"/>
            <a:tailEnd type="none" w="sm" len="sm"/>
          </a:ln>
        </p:spPr>
      </p:cxnSp>
      <p:cxnSp>
        <p:nvCxnSpPr>
          <p:cNvPr id="22" name="Google Shape;22;p3"/>
          <p:cNvCxnSpPr/>
          <p:nvPr/>
        </p:nvCxnSpPr>
        <p:spPr>
          <a:xfrm>
            <a:off x="317500" y="533516"/>
            <a:ext cx="6238748" cy="0"/>
          </a:xfrm>
          <a:prstGeom prst="straightConnector1">
            <a:avLst/>
          </a:prstGeom>
          <a:noFill/>
          <a:ln w="9525" cap="flat" cmpd="sng">
            <a:solidFill>
              <a:srgbClr val="9E9F9E"/>
            </a:solidFill>
            <a:prstDash val="solid"/>
            <a:miter lim="8000"/>
            <a:headEnd type="none" w="sm" len="sm"/>
            <a:tailEnd type="none" w="sm" len="sm"/>
          </a:ln>
        </p:spPr>
      </p:cxnSp>
      <p:pic>
        <p:nvPicPr>
          <p:cNvPr id="23" name="Google Shape;23;p3"/>
          <p:cNvPicPr preferRelativeResize="0"/>
          <p:nvPr/>
        </p:nvPicPr>
        <p:blipFill rotWithShape="1">
          <a:blip r:embed="rId2">
            <a:alphaModFix/>
          </a:blip>
          <a:srcRect/>
          <a:stretch/>
        </p:blipFill>
        <p:spPr>
          <a:xfrm>
            <a:off x="6600548" y="279394"/>
            <a:ext cx="2114550" cy="28784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mage Title">
  <p:cSld name="Image Title">
    <p:spTree>
      <p:nvGrpSpPr>
        <p:cNvPr id="1" name="Shape 24"/>
        <p:cNvGrpSpPr/>
        <p:nvPr/>
      </p:nvGrpSpPr>
      <p:grpSpPr>
        <a:xfrm>
          <a:off x="0" y="0"/>
          <a:ext cx="0" cy="0"/>
          <a:chOff x="0" y="0"/>
          <a:chExt cx="0" cy="0"/>
        </a:xfrm>
      </p:grpSpPr>
      <p:sp>
        <p:nvSpPr>
          <p:cNvPr id="25" name="Google Shape;25;p4"/>
          <p:cNvSpPr>
            <a:spLocks noGrp="1"/>
          </p:cNvSpPr>
          <p:nvPr>
            <p:ph type="pic" idx="2"/>
          </p:nvPr>
        </p:nvSpPr>
        <p:spPr>
          <a:xfrm>
            <a:off x="0" y="1"/>
            <a:ext cx="9144000" cy="4611754"/>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4"/>
          <p:cNvSpPr/>
          <p:nvPr/>
        </p:nvSpPr>
        <p:spPr>
          <a:xfrm>
            <a:off x="2955234" y="4611755"/>
            <a:ext cx="6188765" cy="1232452"/>
          </a:xfrm>
          <a:prstGeom prst="rect">
            <a:avLst/>
          </a:prstGeom>
          <a:gradFill>
            <a:gsLst>
              <a:gs pos="0">
                <a:srgbClr val="BBD6EE"/>
              </a:gs>
              <a:gs pos="46000">
                <a:srgbClr val="629FD6"/>
              </a:gs>
              <a:gs pos="100000">
                <a:srgbClr val="1E66A3"/>
              </a:gs>
            </a:gsLst>
            <a:path path="circle">
              <a:fillToRect l="50000" t="50000" r="50000" b="50000"/>
            </a:path>
            <a:tileRect/>
          </a:gradFill>
          <a:ln>
            <a:noFill/>
          </a:ln>
          <a:effectLst>
            <a:outerShdw blurRad="50799" dist="38100" dir="5400000" algn="t" rotWithShape="0">
              <a:srgbClr val="000000">
                <a:alpha val="27058"/>
              </a:srgbClr>
            </a:outerShdw>
          </a:effectLst>
        </p:spPr>
        <p:txBody>
          <a:bodyPr spcFirstLastPara="1" wrap="square" lIns="91375" tIns="45675" rIns="91375" bIns="456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 name="Google Shape;27;p4"/>
          <p:cNvSpPr txBox="1">
            <a:spLocks noGrp="1"/>
          </p:cNvSpPr>
          <p:nvPr>
            <p:ph type="title"/>
          </p:nvPr>
        </p:nvSpPr>
        <p:spPr>
          <a:xfrm>
            <a:off x="3596294" y="4791828"/>
            <a:ext cx="4906643" cy="648966"/>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2800"/>
              <a:buFont typeface="Avenir"/>
              <a:buNone/>
              <a:defRPr sz="2800" b="1" i="1"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1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ent and Graph">
  <p:cSld name="Conent and Graph">
    <p:spTree>
      <p:nvGrpSpPr>
        <p:cNvPr id="1" name="Shape 28"/>
        <p:cNvGrpSpPr/>
        <p:nvPr/>
      </p:nvGrpSpPr>
      <p:grpSpPr>
        <a:xfrm>
          <a:off x="0" y="0"/>
          <a:ext cx="0" cy="0"/>
          <a:chOff x="0" y="0"/>
          <a:chExt cx="0" cy="0"/>
        </a:xfrm>
      </p:grpSpPr>
      <p:sp>
        <p:nvSpPr>
          <p:cNvPr id="29" name="Google Shape;29;p5"/>
          <p:cNvSpPr/>
          <p:nvPr/>
        </p:nvSpPr>
        <p:spPr>
          <a:xfrm>
            <a:off x="2" y="1026281"/>
            <a:ext cx="4108173" cy="1491633"/>
          </a:xfrm>
          <a:prstGeom prst="rect">
            <a:avLst/>
          </a:prstGeom>
          <a:gradFill>
            <a:gsLst>
              <a:gs pos="0">
                <a:srgbClr val="BBD6EE"/>
              </a:gs>
              <a:gs pos="46000">
                <a:srgbClr val="629FD6"/>
              </a:gs>
              <a:gs pos="100000">
                <a:srgbClr val="1E66A3"/>
              </a:gs>
            </a:gsLst>
            <a:path path="circle">
              <a:fillToRect l="50000" t="50000" r="50000" b="50000"/>
            </a:path>
            <a:tileRect/>
          </a:gradFill>
          <a:ln>
            <a:noFill/>
          </a:ln>
          <a:effectLst>
            <a:outerShdw blurRad="50799" dist="38100" dir="5400000" algn="t" rotWithShape="0">
              <a:srgbClr val="000000">
                <a:alpha val="27058"/>
              </a:srgbClr>
            </a:outerShdw>
          </a:effectLst>
        </p:spPr>
        <p:txBody>
          <a:bodyPr spcFirstLastPara="1" wrap="square" lIns="91375" tIns="45675" rIns="91375" bIns="456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30" name="Google Shape;30;p5"/>
          <p:cNvCxnSpPr/>
          <p:nvPr/>
        </p:nvCxnSpPr>
        <p:spPr>
          <a:xfrm>
            <a:off x="317500" y="533516"/>
            <a:ext cx="6238748" cy="0"/>
          </a:xfrm>
          <a:prstGeom prst="straightConnector1">
            <a:avLst/>
          </a:prstGeom>
          <a:noFill/>
          <a:ln w="9525" cap="flat" cmpd="sng">
            <a:solidFill>
              <a:srgbClr val="9E9F9E"/>
            </a:solidFill>
            <a:prstDash val="solid"/>
            <a:miter lim="8000"/>
            <a:headEnd type="none" w="sm" len="sm"/>
            <a:tailEnd type="none" w="sm" len="sm"/>
          </a:ln>
        </p:spPr>
      </p:cxnSp>
      <p:sp>
        <p:nvSpPr>
          <p:cNvPr id="31" name="Google Shape;31;p5"/>
          <p:cNvSpPr txBox="1">
            <a:spLocks noGrp="1"/>
          </p:cNvSpPr>
          <p:nvPr>
            <p:ph type="body" idx="1"/>
          </p:nvPr>
        </p:nvSpPr>
        <p:spPr>
          <a:xfrm>
            <a:off x="609600" y="2795590"/>
            <a:ext cx="3498850" cy="3114675"/>
          </a:xfrm>
          <a:prstGeom prst="rect">
            <a:avLst/>
          </a:prstGeom>
          <a:noFill/>
          <a:ln>
            <a:noFill/>
          </a:ln>
        </p:spPr>
        <p:txBody>
          <a:bodyPr spcFirstLastPara="1" wrap="square" lIns="91425" tIns="91425" rIns="91425" bIns="91425" anchor="t" anchorCtr="0"/>
          <a:lstStyle>
            <a:lvl1pPr marL="457200" marR="0" lvl="0" indent="-228600" algn="l" rtl="0">
              <a:lnSpc>
                <a:spcPct val="150000"/>
              </a:lnSpc>
              <a:spcBef>
                <a:spcPts val="1000"/>
              </a:spcBef>
              <a:spcAft>
                <a:spcPts val="0"/>
              </a:spcAft>
              <a:buClr>
                <a:schemeClr val="dk1"/>
              </a:buClr>
              <a:buSzPts val="1400"/>
              <a:buFont typeface="Arial"/>
              <a:buNone/>
              <a:defRPr sz="1400" b="0" i="0" u="none" strike="noStrike" cap="none">
                <a:solidFill>
                  <a:schemeClr val="dk1"/>
                </a:solidFill>
                <a:latin typeface="Avenir"/>
                <a:ea typeface="Avenir"/>
                <a:cs typeface="Avenir"/>
                <a:sym typeface="Avenir"/>
              </a:defRPr>
            </a:lvl1pPr>
            <a:lvl2pPr marL="914400" marR="0" lvl="1" indent="-228600" algn="l" rtl="0">
              <a:lnSpc>
                <a:spcPct val="90000"/>
              </a:lnSpc>
              <a:spcBef>
                <a:spcPts val="50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title"/>
          </p:nvPr>
        </p:nvSpPr>
        <p:spPr>
          <a:xfrm>
            <a:off x="798029" y="1520626"/>
            <a:ext cx="3121715" cy="648966"/>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1400"/>
              <a:buFont typeface="Avenir"/>
              <a:buNone/>
              <a:defRPr sz="24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 name="Google Shape;33;p5"/>
          <p:cNvSpPr>
            <a:spLocks noGrp="1"/>
          </p:cNvSpPr>
          <p:nvPr>
            <p:ph type="chart" idx="2"/>
          </p:nvPr>
        </p:nvSpPr>
        <p:spPr>
          <a:xfrm>
            <a:off x="4294189" y="1025527"/>
            <a:ext cx="4849811" cy="4884737"/>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4" name="Google Shape;34;p5"/>
          <p:cNvPicPr preferRelativeResize="0"/>
          <p:nvPr/>
        </p:nvPicPr>
        <p:blipFill rotWithShape="1">
          <a:blip r:embed="rId2">
            <a:alphaModFix/>
          </a:blip>
          <a:srcRect/>
          <a:stretch/>
        </p:blipFill>
        <p:spPr>
          <a:xfrm>
            <a:off x="6600548" y="279394"/>
            <a:ext cx="2114550" cy="28784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p:nvPr/>
        </p:nvSpPr>
        <p:spPr>
          <a:xfrm>
            <a:off x="225470" y="6439034"/>
            <a:ext cx="5649237" cy="215443"/>
          </a:xfrm>
          <a:prstGeom prst="rect">
            <a:avLst/>
          </a:prstGeom>
          <a:noFill/>
          <a:ln>
            <a:noFill/>
          </a:ln>
        </p:spPr>
        <p:txBody>
          <a:bodyPr spcFirstLastPara="1" wrap="square" lIns="91375" tIns="45675" rIns="91375" bIns="45675" anchor="t" anchorCtr="0">
            <a:noAutofit/>
          </a:bodyPr>
          <a:lstStyle/>
          <a:p>
            <a:pPr marL="0" marR="0" lvl="0" indent="0" algn="l" rtl="0">
              <a:lnSpc>
                <a:spcPct val="100000"/>
              </a:lnSpc>
              <a:spcBef>
                <a:spcPts val="0"/>
              </a:spcBef>
              <a:spcAft>
                <a:spcPts val="0"/>
              </a:spcAft>
              <a:buClr>
                <a:schemeClr val="dk1"/>
              </a:buClr>
              <a:buSzPts val="200"/>
              <a:buFont typeface="Calibri"/>
              <a:buNone/>
            </a:pPr>
            <a:r>
              <a:rPr lang="en-US" sz="800" b="0" i="0" u="none" strike="noStrike" cap="none">
                <a:solidFill>
                  <a:schemeClr val="dk1"/>
                </a:solidFill>
                <a:latin typeface="Calibri"/>
                <a:ea typeface="Calibri"/>
                <a:cs typeface="Calibri"/>
                <a:sym typeface="Calibri"/>
              </a:rPr>
              <a:t>Copyright © 201</a:t>
            </a:r>
            <a:r>
              <a:rPr lang="en-US" sz="800">
                <a:solidFill>
                  <a:schemeClr val="dk1"/>
                </a:solidFill>
                <a:latin typeface="Calibri"/>
                <a:ea typeface="Calibri"/>
                <a:cs typeface="Calibri"/>
                <a:sym typeface="Calibri"/>
              </a:rPr>
              <a:t>9</a:t>
            </a:r>
            <a:r>
              <a:rPr lang="en-US" sz="800" b="0" i="0" u="none" strike="noStrike" cap="none">
                <a:solidFill>
                  <a:schemeClr val="dk1"/>
                </a:solidFill>
                <a:latin typeface="Calibri"/>
                <a:ea typeface="Calibri"/>
                <a:cs typeface="Calibri"/>
                <a:sym typeface="Calibri"/>
              </a:rPr>
              <a:t>  Azul Partners, Inc. All rights reserved. Not for distribution.</a:t>
            </a:r>
            <a:endParaRPr sz="1400" b="0" i="0" u="none" strike="noStrike" cap="none">
              <a:solidFill>
                <a:srgbClr val="000000"/>
              </a:solidFill>
              <a:latin typeface="Arial"/>
              <a:ea typeface="Arial"/>
              <a:cs typeface="Arial"/>
              <a:sym typeface="Arial"/>
            </a:endParaRPr>
          </a:p>
        </p:txBody>
      </p:sp>
      <p:sp>
        <p:nvSpPr>
          <p:cNvPr id="11" name="Google Shape;11;p1"/>
          <p:cNvSpPr txBox="1"/>
          <p:nvPr/>
        </p:nvSpPr>
        <p:spPr>
          <a:xfrm>
            <a:off x="8562189" y="6369783"/>
            <a:ext cx="350784" cy="369332"/>
          </a:xfrm>
          <a:prstGeom prst="rect">
            <a:avLst/>
          </a:prstGeom>
          <a:noFill/>
          <a:ln>
            <a:noFill/>
          </a:ln>
        </p:spPr>
        <p:txBody>
          <a:bodyPr spcFirstLastPara="1" wrap="square" lIns="91375" tIns="45675" rIns="91375" bIns="45675" anchor="t" anchorCtr="0">
            <a:noAutofit/>
          </a:bodyPr>
          <a:lstStyle/>
          <a:p>
            <a:pPr marL="0" marR="0" lvl="0" indent="0" algn="l" rtl="0">
              <a:lnSpc>
                <a:spcPct val="100000"/>
              </a:lnSpc>
              <a:spcBef>
                <a:spcPts val="0"/>
              </a:spcBef>
              <a:spcAft>
                <a:spcPts val="0"/>
              </a:spcAft>
              <a:buClr>
                <a:schemeClr val="dk1"/>
              </a:buClr>
              <a:buSzPts val="250"/>
              <a:buFont typeface="Calibri"/>
              <a:buNone/>
            </a:pPr>
            <a:fld id="{00000000-1234-1234-1234-123412341234}" type="slidenum">
              <a:rPr lang="en-US" sz="1000" b="1" i="0" u="none" strike="noStrike" cap="none">
                <a:solidFill>
                  <a:schemeClr val="dk1"/>
                </a:solidFill>
                <a:latin typeface="Calibri"/>
                <a:ea typeface="Calibri"/>
                <a:cs typeface="Calibri"/>
                <a:sym typeface="Calibri"/>
              </a:rPr>
              <a:t>‹#›</a:t>
            </a:fld>
            <a:r>
              <a:rPr lang="en-US" sz="18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mc:AlternateContent xmlns:mc="http://schemas.openxmlformats.org/markup-compatibility/2006" xmlns:p14="http://schemas.microsoft.com/office/powerpoint/2010/main">
    <mc:Choice Requires="p14">
      <p:transition p14:dur="1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22.png"/><Relationship Id="rId7" Type="http://schemas.openxmlformats.org/officeDocument/2006/relationships/customXml" Target="../ink/ink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20.png"/><Relationship Id="rId4" Type="http://schemas.openxmlformats.org/officeDocument/2006/relationships/customXml" Target="../ink/ink1.xml"/><Relationship Id="rId9" Type="http://schemas.openxmlformats.org/officeDocument/2006/relationships/image" Target="../media/image23.tiff"/></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6"/>
          <p:cNvSpPr txBox="1">
            <a:spLocks noGrp="1"/>
          </p:cNvSpPr>
          <p:nvPr>
            <p:ph type="ctrTitle"/>
          </p:nvPr>
        </p:nvSpPr>
        <p:spPr>
          <a:xfrm>
            <a:off x="648977" y="2617750"/>
            <a:ext cx="7772400" cy="905700"/>
          </a:xfrm>
          <a:prstGeom prst="rect">
            <a:avLst/>
          </a:prstGeom>
          <a:noFill/>
          <a:ln>
            <a:noFill/>
          </a:ln>
        </p:spPr>
        <p:txBody>
          <a:bodyPr spcFirstLastPara="1" wrap="square" lIns="91375" tIns="45675" rIns="91375" bIns="45675" anchor="b" anchorCtr="0">
            <a:noAutofit/>
          </a:bodyPr>
          <a:lstStyle/>
          <a:p>
            <a:pPr marL="0" marR="0" lvl="0" indent="0" algn="ctr" rtl="0">
              <a:lnSpc>
                <a:spcPct val="90000"/>
              </a:lnSpc>
              <a:spcBef>
                <a:spcPts val="0"/>
              </a:spcBef>
              <a:spcAft>
                <a:spcPts val="0"/>
              </a:spcAft>
              <a:buClr>
                <a:schemeClr val="lt1"/>
              </a:buClr>
              <a:buSzPts val="4800"/>
              <a:buFont typeface="Avenir"/>
              <a:buNone/>
            </a:pPr>
            <a:r>
              <a:rPr lang="en-US" b="0" dirty="0"/>
              <a:t>A Steel Market Perspective in a Sea of Uncertainty</a:t>
            </a:r>
            <a:endParaRPr sz="3000" b="0" i="0" u="none" strike="noStrike" cap="none" dirty="0">
              <a:solidFill>
                <a:schemeClr val="lt1"/>
              </a:solidFill>
              <a:latin typeface="Avenir"/>
              <a:ea typeface="Avenir"/>
              <a:cs typeface="Avenir"/>
              <a:sym typeface="Avenir"/>
            </a:endParaRPr>
          </a:p>
        </p:txBody>
      </p:sp>
      <p:sp>
        <p:nvSpPr>
          <p:cNvPr id="41" name="Google Shape;41;p6"/>
          <p:cNvSpPr txBox="1">
            <a:spLocks noGrp="1"/>
          </p:cNvSpPr>
          <p:nvPr>
            <p:ph type="subTitle" idx="1"/>
          </p:nvPr>
        </p:nvSpPr>
        <p:spPr>
          <a:xfrm>
            <a:off x="685802" y="3623455"/>
            <a:ext cx="7772400" cy="1046323"/>
          </a:xfrm>
          <a:prstGeom prst="rect">
            <a:avLst/>
          </a:prstGeom>
          <a:noFill/>
          <a:ln>
            <a:noFill/>
          </a:ln>
        </p:spPr>
        <p:txBody>
          <a:bodyPr spcFirstLastPara="1" wrap="square" lIns="91375" tIns="45675" rIns="91375" bIns="456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b="0" dirty="0"/>
              <a:t>February 13,</a:t>
            </a:r>
            <a:r>
              <a:rPr lang="en-US" sz="2800" b="0" i="0" u="none" strike="noStrike" cap="none" dirty="0">
                <a:solidFill>
                  <a:schemeClr val="lt1"/>
                </a:solidFill>
                <a:latin typeface="Avenir"/>
                <a:ea typeface="Avenir"/>
                <a:cs typeface="Avenir"/>
                <a:sym typeface="Avenir"/>
              </a:rPr>
              <a:t> 201</a:t>
            </a:r>
            <a:r>
              <a:rPr lang="en-US" b="0" dirty="0"/>
              <a:t>9</a:t>
            </a:r>
            <a:endParaRPr sz="2800" b="0" i="0" u="none" strike="noStrike" cap="none" dirty="0">
              <a:solidFill>
                <a:schemeClr val="lt1"/>
              </a:solidFill>
              <a:latin typeface="Avenir"/>
              <a:ea typeface="Avenir"/>
              <a:cs typeface="Avenir"/>
              <a:sym typeface="Avenir"/>
            </a:endParaRPr>
          </a:p>
        </p:txBody>
      </p:sp>
      <p:sp>
        <p:nvSpPr>
          <p:cNvPr id="42" name="Google Shape;42;p6"/>
          <p:cNvSpPr txBox="1"/>
          <p:nvPr/>
        </p:nvSpPr>
        <p:spPr>
          <a:xfrm>
            <a:off x="1896034" y="6562165"/>
            <a:ext cx="184730" cy="369332"/>
          </a:xfrm>
          <a:prstGeom prst="rect">
            <a:avLst/>
          </a:prstGeom>
          <a:noFill/>
          <a:ln>
            <a:noFill/>
          </a:ln>
        </p:spPr>
        <p:txBody>
          <a:bodyPr spcFirstLastPara="1" wrap="square" lIns="91375" tIns="45675" rIns="91375" bIns="456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1"/>
          <p:cNvSpPr txBox="1">
            <a:spLocks noGrp="1"/>
          </p:cNvSpPr>
          <p:nvPr>
            <p:ph type="title"/>
          </p:nvPr>
        </p:nvSpPr>
        <p:spPr>
          <a:xfrm>
            <a:off x="628650" y="855087"/>
            <a:ext cx="7886700" cy="648966"/>
          </a:xfrm>
          <a:prstGeom prst="rect">
            <a:avLst/>
          </a:prstGeom>
          <a:noFill/>
          <a:ln>
            <a:noFill/>
          </a:ln>
        </p:spPr>
        <p:txBody>
          <a:bodyPr spcFirstLastPara="1" wrap="square" lIns="91375" tIns="91375" rIns="91375" bIns="91375" anchor="b" anchorCtr="0">
            <a:noAutofit/>
          </a:bodyPr>
          <a:lstStyle/>
          <a:p>
            <a:pPr marL="0" marR="0" lvl="0" indent="0" algn="l" rtl="0">
              <a:lnSpc>
                <a:spcPct val="90000"/>
              </a:lnSpc>
              <a:spcBef>
                <a:spcPts val="0"/>
              </a:spcBef>
              <a:spcAft>
                <a:spcPts val="0"/>
              </a:spcAft>
              <a:buClr>
                <a:srgbClr val="D5712F"/>
              </a:buClr>
              <a:buSzPts val="2800"/>
              <a:buFont typeface="Avenir"/>
              <a:buNone/>
            </a:pPr>
            <a:r>
              <a:rPr lang="en-US" sz="2800" b="0" i="0" u="none" strike="noStrike" cap="none" dirty="0">
                <a:solidFill>
                  <a:srgbClr val="D5712F"/>
                </a:solidFill>
                <a:latin typeface="Avenir"/>
                <a:ea typeface="Avenir"/>
                <a:cs typeface="Avenir"/>
                <a:sym typeface="Avenir"/>
              </a:rPr>
              <a:t>Trends in commodities</a:t>
            </a:r>
            <a:endParaRPr sz="2800" b="0" i="0" u="none" strike="noStrike" cap="none" dirty="0">
              <a:solidFill>
                <a:srgbClr val="FF0000"/>
              </a:solidFill>
              <a:latin typeface="Avenir"/>
              <a:ea typeface="Avenir"/>
              <a:cs typeface="Avenir"/>
              <a:sym typeface="Avenir"/>
            </a:endParaRPr>
          </a:p>
        </p:txBody>
      </p:sp>
      <p:pic>
        <p:nvPicPr>
          <p:cNvPr id="4" name="Picture 3" descr="A screenshot of a cell phone&#13;&#10;&#13;&#10;Description automatically generated">
            <a:extLst>
              <a:ext uri="{FF2B5EF4-FFF2-40B4-BE49-F238E27FC236}">
                <a16:creationId xmlns:a16="http://schemas.microsoft.com/office/drawing/2014/main" id="{7F022E59-30A1-F14D-8391-14AA27C238AF}"/>
              </a:ext>
            </a:extLst>
          </p:cNvPr>
          <p:cNvPicPr>
            <a:picLocks noChangeAspect="1"/>
          </p:cNvPicPr>
          <p:nvPr/>
        </p:nvPicPr>
        <p:blipFill>
          <a:blip r:embed="rId3"/>
          <a:stretch>
            <a:fillRect/>
          </a:stretch>
        </p:blipFill>
        <p:spPr>
          <a:xfrm>
            <a:off x="428263" y="1659195"/>
            <a:ext cx="8287473" cy="4360686"/>
          </a:xfrm>
          <a:prstGeom prst="rect">
            <a:avLst/>
          </a:prstGeom>
        </p:spPr>
      </p:pic>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2"/>
          <p:cNvSpPr txBox="1">
            <a:spLocks noGrp="1"/>
          </p:cNvSpPr>
          <p:nvPr>
            <p:ph type="title"/>
          </p:nvPr>
        </p:nvSpPr>
        <p:spPr>
          <a:xfrm>
            <a:off x="628650" y="855087"/>
            <a:ext cx="7886700" cy="648966"/>
          </a:xfrm>
          <a:prstGeom prst="rect">
            <a:avLst/>
          </a:prstGeom>
          <a:noFill/>
          <a:ln>
            <a:noFill/>
          </a:ln>
        </p:spPr>
        <p:txBody>
          <a:bodyPr spcFirstLastPara="1" wrap="square" lIns="91375" tIns="91375" rIns="91375" bIns="91375" anchor="b" anchorCtr="0">
            <a:noAutofit/>
          </a:bodyPr>
          <a:lstStyle/>
          <a:p>
            <a:pPr marL="0" marR="0" lvl="0" indent="0" algn="l" rtl="0">
              <a:lnSpc>
                <a:spcPct val="90000"/>
              </a:lnSpc>
              <a:spcBef>
                <a:spcPts val="0"/>
              </a:spcBef>
              <a:spcAft>
                <a:spcPts val="0"/>
              </a:spcAft>
              <a:buClr>
                <a:srgbClr val="D5712F"/>
              </a:buClr>
              <a:buSzPts val="2800"/>
              <a:buFont typeface="Avenir"/>
              <a:buNone/>
            </a:pPr>
            <a:r>
              <a:rPr lang="en-US" sz="2800" b="0" i="0" u="none" strike="noStrike" cap="none">
                <a:solidFill>
                  <a:srgbClr val="D5712F"/>
                </a:solidFill>
                <a:latin typeface="Avenir"/>
                <a:ea typeface="Avenir"/>
                <a:cs typeface="Avenir"/>
                <a:sym typeface="Avenir"/>
              </a:rPr>
              <a:t>Trends in industrial metals</a:t>
            </a:r>
            <a:endParaRPr sz="2800" b="0" i="0" u="none" strike="noStrike" cap="none">
              <a:solidFill>
                <a:srgbClr val="FF0000"/>
              </a:solidFill>
              <a:latin typeface="Avenir"/>
              <a:ea typeface="Avenir"/>
              <a:cs typeface="Avenir"/>
              <a:sym typeface="Avenir"/>
            </a:endParaRPr>
          </a:p>
        </p:txBody>
      </p:sp>
      <p:pic>
        <p:nvPicPr>
          <p:cNvPr id="4" name="Picture 3" descr="A close up of text on a white background&#13;&#10;&#13;&#10;Description automatically generated">
            <a:extLst>
              <a:ext uri="{FF2B5EF4-FFF2-40B4-BE49-F238E27FC236}">
                <a16:creationId xmlns:a16="http://schemas.microsoft.com/office/drawing/2014/main" id="{55D0026B-9B02-1548-B1D6-1CD70C26F920}"/>
              </a:ext>
            </a:extLst>
          </p:cNvPr>
          <p:cNvPicPr>
            <a:picLocks noChangeAspect="1"/>
          </p:cNvPicPr>
          <p:nvPr/>
        </p:nvPicPr>
        <p:blipFill>
          <a:blip r:embed="rId3"/>
          <a:stretch>
            <a:fillRect/>
          </a:stretch>
        </p:blipFill>
        <p:spPr>
          <a:xfrm>
            <a:off x="364602" y="1758696"/>
            <a:ext cx="8414795" cy="4375693"/>
          </a:xfrm>
          <a:prstGeom prst="rect">
            <a:avLst/>
          </a:prstGeom>
        </p:spPr>
      </p:pic>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3"/>
          <p:cNvSpPr txBox="1">
            <a:spLocks noGrp="1"/>
          </p:cNvSpPr>
          <p:nvPr>
            <p:ph type="title"/>
          </p:nvPr>
        </p:nvSpPr>
        <p:spPr>
          <a:xfrm>
            <a:off x="628650" y="855087"/>
            <a:ext cx="7886700" cy="648966"/>
          </a:xfrm>
          <a:prstGeom prst="rect">
            <a:avLst/>
          </a:prstGeom>
          <a:noFill/>
          <a:ln>
            <a:noFill/>
          </a:ln>
        </p:spPr>
        <p:txBody>
          <a:bodyPr spcFirstLastPara="1" wrap="square" lIns="91375" tIns="91375" rIns="91375" bIns="91375" anchor="b" anchorCtr="0">
            <a:noAutofit/>
          </a:bodyPr>
          <a:lstStyle/>
          <a:p>
            <a:pPr marL="0" marR="0" lvl="0" indent="0" algn="l" rtl="0">
              <a:lnSpc>
                <a:spcPct val="90000"/>
              </a:lnSpc>
              <a:spcBef>
                <a:spcPts val="0"/>
              </a:spcBef>
              <a:spcAft>
                <a:spcPts val="0"/>
              </a:spcAft>
              <a:buClr>
                <a:srgbClr val="D5712F"/>
              </a:buClr>
              <a:buSzPts val="2800"/>
              <a:buFont typeface="Avenir"/>
              <a:buNone/>
            </a:pPr>
            <a:r>
              <a:rPr lang="en-US" sz="2800" b="0" i="0" u="none" strike="noStrike" cap="none">
                <a:solidFill>
                  <a:srgbClr val="D5712F"/>
                </a:solidFill>
                <a:latin typeface="Avenir"/>
                <a:ea typeface="Avenir"/>
                <a:cs typeface="Avenir"/>
                <a:sym typeface="Avenir"/>
              </a:rPr>
              <a:t>Trends in individual metals</a:t>
            </a:r>
            <a:endParaRPr sz="2800" b="0" i="0" u="none" strike="noStrike" cap="none">
              <a:solidFill>
                <a:srgbClr val="D5712F"/>
              </a:solidFill>
              <a:latin typeface="Avenir"/>
              <a:ea typeface="Avenir"/>
              <a:cs typeface="Avenir"/>
              <a:sym typeface="Avenir"/>
            </a:endParaRPr>
          </a:p>
        </p:txBody>
      </p:sp>
      <p:pic>
        <p:nvPicPr>
          <p:cNvPr id="4" name="Picture 3" descr="A screenshot of a cell phone&#13;&#10;&#13;&#10;Description automatically generated">
            <a:extLst>
              <a:ext uri="{FF2B5EF4-FFF2-40B4-BE49-F238E27FC236}">
                <a16:creationId xmlns:a16="http://schemas.microsoft.com/office/drawing/2014/main" id="{6CDB4E3A-851A-794F-94EF-F003490D1302}"/>
              </a:ext>
            </a:extLst>
          </p:cNvPr>
          <p:cNvPicPr>
            <a:picLocks noChangeAspect="1"/>
          </p:cNvPicPr>
          <p:nvPr/>
        </p:nvPicPr>
        <p:blipFill>
          <a:blip r:embed="rId3"/>
          <a:stretch>
            <a:fillRect/>
          </a:stretch>
        </p:blipFill>
        <p:spPr>
          <a:xfrm>
            <a:off x="628649" y="1663326"/>
            <a:ext cx="7886701" cy="4566230"/>
          </a:xfrm>
          <a:prstGeom prst="rect">
            <a:avLst/>
          </a:prstGeom>
        </p:spPr>
      </p:pic>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4"/>
          <p:cNvSpPr txBox="1">
            <a:spLocks noGrp="1"/>
          </p:cNvSpPr>
          <p:nvPr>
            <p:ph type="ctrTitle"/>
          </p:nvPr>
        </p:nvSpPr>
        <p:spPr>
          <a:xfrm>
            <a:off x="685802" y="2617750"/>
            <a:ext cx="7772400" cy="905658"/>
          </a:xfrm>
          <a:prstGeom prst="rect">
            <a:avLst/>
          </a:prstGeom>
          <a:noFill/>
          <a:ln>
            <a:noFill/>
          </a:ln>
        </p:spPr>
        <p:txBody>
          <a:bodyPr spcFirstLastPara="1" wrap="square" lIns="91375" tIns="45675" rIns="91375" bIns="45675" anchor="b" anchorCtr="0">
            <a:noAutofit/>
          </a:bodyPr>
          <a:lstStyle/>
          <a:p>
            <a:pPr marL="0" marR="0" lvl="0" indent="0" algn="ctr" rtl="0">
              <a:lnSpc>
                <a:spcPct val="90000"/>
              </a:lnSpc>
              <a:spcBef>
                <a:spcPts val="0"/>
              </a:spcBef>
              <a:spcAft>
                <a:spcPts val="0"/>
              </a:spcAft>
              <a:buClr>
                <a:schemeClr val="lt1"/>
              </a:buClr>
              <a:buSzPts val="4800"/>
              <a:buFont typeface="Avenir"/>
              <a:buNone/>
            </a:pPr>
            <a:r>
              <a:rPr lang="en-US" sz="4400" b="0" i="0" u="none" strike="noStrike" cap="none">
                <a:solidFill>
                  <a:schemeClr val="lt1"/>
                </a:solidFill>
                <a:latin typeface="Avenir"/>
                <a:ea typeface="Avenir"/>
                <a:cs typeface="Avenir"/>
                <a:sym typeface="Avenir"/>
              </a:rPr>
              <a:t>The Big Picture</a:t>
            </a:r>
            <a:endParaRPr sz="4400" b="0" i="0" u="none" strike="noStrike" cap="none">
              <a:solidFill>
                <a:schemeClr val="lt1"/>
              </a:solidFill>
              <a:latin typeface="Avenir"/>
              <a:ea typeface="Avenir"/>
              <a:cs typeface="Avenir"/>
              <a:sym typeface="Avenir"/>
            </a:endParaRPr>
          </a:p>
        </p:txBody>
      </p:sp>
      <p:sp>
        <p:nvSpPr>
          <p:cNvPr id="106" name="Google Shape;106;p14"/>
          <p:cNvSpPr txBox="1"/>
          <p:nvPr/>
        </p:nvSpPr>
        <p:spPr>
          <a:xfrm>
            <a:off x="1896034" y="6562165"/>
            <a:ext cx="184730" cy="369332"/>
          </a:xfrm>
          <a:prstGeom prst="rect">
            <a:avLst/>
          </a:prstGeom>
          <a:noFill/>
          <a:ln>
            <a:noFill/>
          </a:ln>
        </p:spPr>
        <p:txBody>
          <a:bodyPr spcFirstLastPara="1" wrap="square" lIns="91375" tIns="45675" rIns="91375" bIns="456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5"/>
          <p:cNvSpPr txBox="1">
            <a:spLocks noGrp="1"/>
          </p:cNvSpPr>
          <p:nvPr>
            <p:ph type="title"/>
          </p:nvPr>
        </p:nvSpPr>
        <p:spPr>
          <a:xfrm>
            <a:off x="628650" y="922651"/>
            <a:ext cx="7886700" cy="648966"/>
          </a:xfrm>
          <a:prstGeom prst="rect">
            <a:avLst/>
          </a:prstGeom>
          <a:noFill/>
          <a:ln>
            <a:noFill/>
          </a:ln>
        </p:spPr>
        <p:txBody>
          <a:bodyPr spcFirstLastPara="1" wrap="square" lIns="91375" tIns="91375" rIns="91375" bIns="91375" anchor="b" anchorCtr="0">
            <a:noAutofit/>
          </a:bodyPr>
          <a:lstStyle/>
          <a:p>
            <a:pPr marL="0" marR="0" lvl="0" indent="0" algn="l" rtl="0">
              <a:lnSpc>
                <a:spcPct val="90000"/>
              </a:lnSpc>
              <a:spcBef>
                <a:spcPts val="0"/>
              </a:spcBef>
              <a:spcAft>
                <a:spcPts val="0"/>
              </a:spcAft>
              <a:buClr>
                <a:srgbClr val="D5712F"/>
              </a:buClr>
              <a:buSzPts val="2800"/>
              <a:buFont typeface="Avenir"/>
              <a:buNone/>
            </a:pPr>
            <a:r>
              <a:rPr lang="en-US" sz="2800" b="0" i="0" u="none" strike="noStrike" cap="none">
                <a:solidFill>
                  <a:srgbClr val="D5712F"/>
                </a:solidFill>
                <a:latin typeface="Avenir"/>
                <a:ea typeface="Avenir"/>
                <a:cs typeface="Avenir"/>
                <a:sym typeface="Avenir"/>
              </a:rPr>
              <a:t>Broad commodity trends</a:t>
            </a:r>
            <a:endParaRPr sz="2800" b="0" i="0" u="none" strike="noStrike" cap="none">
              <a:solidFill>
                <a:srgbClr val="FF0000"/>
              </a:solidFill>
              <a:latin typeface="Avenir"/>
              <a:ea typeface="Avenir"/>
              <a:cs typeface="Avenir"/>
              <a:sym typeface="Avenir"/>
            </a:endParaRPr>
          </a:p>
        </p:txBody>
      </p:sp>
      <p:pic>
        <p:nvPicPr>
          <p:cNvPr id="2" name="Picture 1">
            <a:extLst>
              <a:ext uri="{FF2B5EF4-FFF2-40B4-BE49-F238E27FC236}">
                <a16:creationId xmlns:a16="http://schemas.microsoft.com/office/drawing/2014/main" id="{F80A7083-0E38-4143-A8C5-61AA81B0FF43}"/>
              </a:ext>
            </a:extLst>
          </p:cNvPr>
          <p:cNvPicPr>
            <a:picLocks noChangeAspect="1"/>
          </p:cNvPicPr>
          <p:nvPr/>
        </p:nvPicPr>
        <p:blipFill>
          <a:blip r:embed="rId3"/>
          <a:stretch>
            <a:fillRect/>
          </a:stretch>
        </p:blipFill>
        <p:spPr>
          <a:xfrm>
            <a:off x="674208" y="1807645"/>
            <a:ext cx="7841142" cy="3581479"/>
          </a:xfrm>
          <a:prstGeom prst="rect">
            <a:avLst/>
          </a:prstGeom>
        </p:spPr>
      </p:pic>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6"/>
          <p:cNvSpPr txBox="1">
            <a:spLocks noGrp="1"/>
          </p:cNvSpPr>
          <p:nvPr>
            <p:ph type="title"/>
          </p:nvPr>
        </p:nvSpPr>
        <p:spPr>
          <a:xfrm>
            <a:off x="628650" y="855087"/>
            <a:ext cx="7886700" cy="648966"/>
          </a:xfrm>
          <a:prstGeom prst="rect">
            <a:avLst/>
          </a:prstGeom>
          <a:noFill/>
          <a:ln>
            <a:noFill/>
          </a:ln>
        </p:spPr>
        <p:txBody>
          <a:bodyPr spcFirstLastPara="1" wrap="square" lIns="91375" tIns="91375" rIns="91375" bIns="91375" anchor="b" anchorCtr="0">
            <a:noAutofit/>
          </a:bodyPr>
          <a:lstStyle/>
          <a:p>
            <a:pPr marL="0" marR="0" lvl="0" indent="0" algn="l" rtl="0">
              <a:lnSpc>
                <a:spcPct val="90000"/>
              </a:lnSpc>
              <a:spcBef>
                <a:spcPts val="0"/>
              </a:spcBef>
              <a:spcAft>
                <a:spcPts val="0"/>
              </a:spcAft>
              <a:buClr>
                <a:srgbClr val="D5712F"/>
              </a:buClr>
              <a:buSzPts val="2800"/>
              <a:buFont typeface="Avenir"/>
              <a:buNone/>
            </a:pPr>
            <a:r>
              <a:rPr lang="en-US" sz="2800" b="0" i="0" u="none" strike="noStrike" cap="none" dirty="0">
                <a:solidFill>
                  <a:srgbClr val="D5712F"/>
                </a:solidFill>
                <a:latin typeface="Avenir"/>
                <a:ea typeface="Avenir"/>
                <a:cs typeface="Avenir"/>
                <a:sym typeface="Avenir"/>
              </a:rPr>
              <a:t>Industrial metals trends</a:t>
            </a:r>
            <a:endParaRPr sz="2800" b="0" i="0" u="none" strike="noStrike" cap="none" dirty="0">
              <a:solidFill>
                <a:srgbClr val="FF0000"/>
              </a:solidFill>
              <a:latin typeface="Avenir"/>
              <a:ea typeface="Avenir"/>
              <a:cs typeface="Avenir"/>
              <a:sym typeface="Avenir"/>
            </a:endParaRPr>
          </a:p>
        </p:txBody>
      </p:sp>
      <p:pic>
        <p:nvPicPr>
          <p:cNvPr id="4" name="Picture 3">
            <a:extLst>
              <a:ext uri="{FF2B5EF4-FFF2-40B4-BE49-F238E27FC236}">
                <a16:creationId xmlns:a16="http://schemas.microsoft.com/office/drawing/2014/main" id="{71272DE7-B897-C148-9810-8AACA100EFA7}"/>
              </a:ext>
            </a:extLst>
          </p:cNvPr>
          <p:cNvPicPr>
            <a:picLocks noChangeAspect="1"/>
          </p:cNvPicPr>
          <p:nvPr/>
        </p:nvPicPr>
        <p:blipFill>
          <a:blip r:embed="rId3"/>
          <a:stretch>
            <a:fillRect/>
          </a:stretch>
        </p:blipFill>
        <p:spPr>
          <a:xfrm>
            <a:off x="628650" y="1737108"/>
            <a:ext cx="7886700" cy="3601496"/>
          </a:xfrm>
          <a:prstGeom prst="rect">
            <a:avLst/>
          </a:prstGeom>
        </p:spPr>
      </p:pic>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7"/>
          <p:cNvSpPr txBox="1">
            <a:spLocks noGrp="1"/>
          </p:cNvSpPr>
          <p:nvPr>
            <p:ph type="body" idx="1"/>
          </p:nvPr>
        </p:nvSpPr>
        <p:spPr>
          <a:xfrm>
            <a:off x="609600" y="2756890"/>
            <a:ext cx="3498850" cy="713478"/>
          </a:xfrm>
          <a:prstGeom prst="rect">
            <a:avLst/>
          </a:prstGeom>
          <a:noFill/>
          <a:ln>
            <a:noFill/>
          </a:ln>
        </p:spPr>
        <p:txBody>
          <a:bodyPr spcFirstLastPara="1" wrap="square" lIns="91375" tIns="91375" rIns="91375" bIns="91375" anchor="t" anchorCtr="0">
            <a:noAutofit/>
          </a:bodyPr>
          <a:lstStyle/>
          <a:p>
            <a:pPr marL="0" marR="0" lvl="0" indent="0" algn="l" rtl="0">
              <a:lnSpc>
                <a:spcPct val="150000"/>
              </a:lnSpc>
              <a:spcBef>
                <a:spcPts val="0"/>
              </a:spcBef>
              <a:spcAft>
                <a:spcPts val="0"/>
              </a:spcAft>
              <a:buClr>
                <a:schemeClr val="dk1"/>
              </a:buClr>
              <a:buSzPts val="1400"/>
              <a:buFont typeface="Arial"/>
              <a:buNone/>
            </a:pPr>
            <a:r>
              <a:rPr lang="en-US" sz="2400" b="0" i="0" u="none" strike="noStrike" cap="none">
                <a:solidFill>
                  <a:schemeClr val="dk1"/>
                </a:solidFill>
                <a:latin typeface="Avenir"/>
                <a:ea typeface="Avenir"/>
                <a:cs typeface="Avenir"/>
                <a:sym typeface="Avenir"/>
              </a:rPr>
              <a:t>The USD</a:t>
            </a:r>
            <a:endParaRPr sz="1400" b="0" i="0" u="none" strike="noStrike" cap="none">
              <a:solidFill>
                <a:schemeClr val="dk1"/>
              </a:solidFill>
              <a:latin typeface="Avenir"/>
              <a:ea typeface="Avenir"/>
              <a:cs typeface="Avenir"/>
              <a:sym typeface="Avenir"/>
            </a:endParaRPr>
          </a:p>
          <a:p>
            <a:pPr marL="0" marR="0" lvl="0" indent="0" algn="l" rtl="0">
              <a:lnSpc>
                <a:spcPct val="150000"/>
              </a:lnSpc>
              <a:spcBef>
                <a:spcPts val="1000"/>
              </a:spcBef>
              <a:spcAft>
                <a:spcPts val="0"/>
              </a:spcAft>
              <a:buClr>
                <a:schemeClr val="dk1"/>
              </a:buClr>
              <a:buSzPts val="1400"/>
              <a:buFont typeface="Arial"/>
              <a:buNone/>
            </a:pPr>
            <a:r>
              <a:rPr lang="en-US" sz="2400" b="0" i="0" u="none" strike="noStrike" cap="none">
                <a:solidFill>
                  <a:schemeClr val="dk1"/>
                </a:solidFill>
                <a:latin typeface="Avenir"/>
                <a:ea typeface="Avenir"/>
                <a:cs typeface="Avenir"/>
                <a:sym typeface="Avenir"/>
              </a:rPr>
              <a:t>China</a:t>
            </a:r>
            <a:endParaRPr sz="1400" b="0" i="0" u="none" strike="noStrike" cap="none">
              <a:solidFill>
                <a:schemeClr val="dk1"/>
              </a:solidFill>
              <a:latin typeface="Avenir"/>
              <a:ea typeface="Avenir"/>
              <a:cs typeface="Avenir"/>
              <a:sym typeface="Avenir"/>
            </a:endParaRPr>
          </a:p>
          <a:p>
            <a:pPr marL="0" marR="0" lvl="0" indent="0" algn="l" rtl="0">
              <a:lnSpc>
                <a:spcPct val="150000"/>
              </a:lnSpc>
              <a:spcBef>
                <a:spcPts val="1000"/>
              </a:spcBef>
              <a:spcAft>
                <a:spcPts val="0"/>
              </a:spcAft>
              <a:buClr>
                <a:schemeClr val="dk1"/>
              </a:buClr>
              <a:buSzPts val="1400"/>
              <a:buFont typeface="Arial"/>
              <a:buNone/>
            </a:pPr>
            <a:r>
              <a:rPr lang="en-US" sz="2400" b="0" i="0" u="none" strike="noStrike" cap="none">
                <a:solidFill>
                  <a:schemeClr val="dk1"/>
                </a:solidFill>
                <a:latin typeface="Avenir"/>
                <a:ea typeface="Avenir"/>
                <a:cs typeface="Avenir"/>
                <a:sym typeface="Avenir"/>
              </a:rPr>
              <a:t>Oil</a:t>
            </a:r>
            <a:endParaRPr sz="2400" b="0" i="0" u="none" strike="noStrike" cap="none">
              <a:solidFill>
                <a:schemeClr val="dk1"/>
              </a:solidFill>
              <a:latin typeface="Avenir"/>
              <a:ea typeface="Avenir"/>
              <a:cs typeface="Avenir"/>
              <a:sym typeface="Avenir"/>
            </a:endParaRPr>
          </a:p>
        </p:txBody>
      </p:sp>
      <p:sp>
        <p:nvSpPr>
          <p:cNvPr id="126" name="Google Shape;126;p17"/>
          <p:cNvSpPr txBox="1">
            <a:spLocks noGrp="1"/>
          </p:cNvSpPr>
          <p:nvPr>
            <p:ph type="title"/>
          </p:nvPr>
        </p:nvSpPr>
        <p:spPr>
          <a:xfrm>
            <a:off x="616595" y="1768051"/>
            <a:ext cx="3121715" cy="648966"/>
          </a:xfrm>
          <a:prstGeom prst="rect">
            <a:avLst/>
          </a:prstGeom>
          <a:noFill/>
          <a:ln>
            <a:noFill/>
          </a:ln>
        </p:spPr>
        <p:txBody>
          <a:bodyPr spcFirstLastPara="1" wrap="square" lIns="91375" tIns="91375" rIns="91375" bIns="91375" anchor="b" anchorCtr="0">
            <a:noAutofit/>
          </a:bodyPr>
          <a:lstStyle/>
          <a:p>
            <a:pPr marL="0" marR="0" lvl="0" indent="0" algn="l" rtl="0">
              <a:lnSpc>
                <a:spcPct val="90000"/>
              </a:lnSpc>
              <a:spcBef>
                <a:spcPts val="0"/>
              </a:spcBef>
              <a:spcAft>
                <a:spcPts val="0"/>
              </a:spcAft>
              <a:buClr>
                <a:schemeClr val="lt1"/>
              </a:buClr>
              <a:buSzPts val="1400"/>
              <a:buFont typeface="Avenir"/>
              <a:buNone/>
            </a:pPr>
            <a:br>
              <a:rPr lang="en-US" sz="2800" b="0" i="0" u="none" strike="noStrike" cap="none">
                <a:solidFill>
                  <a:schemeClr val="lt1"/>
                </a:solidFill>
                <a:latin typeface="Avenir"/>
                <a:ea typeface="Avenir"/>
                <a:cs typeface="Avenir"/>
                <a:sym typeface="Avenir"/>
              </a:rPr>
            </a:br>
            <a:br>
              <a:rPr lang="en-US" sz="2800" b="0" i="0" u="none" strike="noStrike" cap="none">
                <a:solidFill>
                  <a:schemeClr val="lt1"/>
                </a:solidFill>
                <a:latin typeface="Avenir"/>
                <a:ea typeface="Avenir"/>
                <a:cs typeface="Avenir"/>
                <a:sym typeface="Avenir"/>
              </a:rPr>
            </a:br>
            <a:r>
              <a:rPr lang="en-US" sz="2800" b="0" i="0" u="none" strike="noStrike" cap="none">
                <a:solidFill>
                  <a:schemeClr val="lt1"/>
                </a:solidFill>
                <a:latin typeface="Avenir"/>
                <a:ea typeface="Avenir"/>
                <a:cs typeface="Avenir"/>
                <a:sym typeface="Avenir"/>
              </a:rPr>
              <a:t>What 3 things impact the long term forecast?</a:t>
            </a:r>
            <a:endParaRPr sz="2800" b="0" i="0" u="none" strike="noStrike" cap="none">
              <a:solidFill>
                <a:schemeClr val="lt1"/>
              </a:solidFill>
              <a:latin typeface="Avenir"/>
              <a:ea typeface="Avenir"/>
              <a:cs typeface="Avenir"/>
              <a:sym typeface="Avenir"/>
            </a:endParaRPr>
          </a:p>
        </p:txBody>
      </p:sp>
      <p:pic>
        <p:nvPicPr>
          <p:cNvPr id="127" name="Google Shape;127;p17"/>
          <p:cNvPicPr preferRelativeResize="0">
            <a:picLocks noGrp="1"/>
          </p:cNvPicPr>
          <p:nvPr>
            <p:ph type="chart" idx="2"/>
          </p:nvPr>
        </p:nvPicPr>
        <p:blipFill rotWithShape="1">
          <a:blip r:embed="rId3">
            <a:alphaModFix/>
          </a:blip>
          <a:srcRect t="-10041" b="-10038"/>
          <a:stretch/>
        </p:blipFill>
        <p:spPr>
          <a:xfrm>
            <a:off x="5471696" y="2631670"/>
            <a:ext cx="2496158" cy="2514134"/>
          </a:xfrm>
          <a:prstGeom prst="rect">
            <a:avLst/>
          </a:prstGeom>
          <a:noFill/>
          <a:ln>
            <a:noFill/>
          </a:ln>
        </p:spPr>
      </p:pic>
      <p:pic>
        <p:nvPicPr>
          <p:cNvPr id="128" name="Google Shape;128;p17"/>
          <p:cNvPicPr preferRelativeResize="0"/>
          <p:nvPr/>
        </p:nvPicPr>
        <p:blipFill rotWithShape="1">
          <a:blip r:embed="rId4">
            <a:alphaModFix/>
          </a:blip>
          <a:srcRect/>
          <a:stretch/>
        </p:blipFill>
        <p:spPr>
          <a:xfrm>
            <a:off x="4937466" y="1190161"/>
            <a:ext cx="3802988" cy="1709832"/>
          </a:xfrm>
          <a:prstGeom prst="rect">
            <a:avLst/>
          </a:prstGeom>
          <a:noFill/>
          <a:ln>
            <a:noFill/>
          </a:ln>
        </p:spPr>
      </p:pic>
      <p:pic>
        <p:nvPicPr>
          <p:cNvPr id="129" name="Google Shape;129;p17"/>
          <p:cNvPicPr preferRelativeResize="0"/>
          <p:nvPr/>
        </p:nvPicPr>
        <p:blipFill rotWithShape="1">
          <a:blip r:embed="rId5">
            <a:alphaModFix/>
          </a:blip>
          <a:srcRect/>
          <a:stretch/>
        </p:blipFill>
        <p:spPr>
          <a:xfrm>
            <a:off x="5507468" y="5145804"/>
            <a:ext cx="2136425" cy="1429268"/>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8"/>
          <p:cNvSpPr txBox="1">
            <a:spLocks noGrp="1"/>
          </p:cNvSpPr>
          <p:nvPr>
            <p:ph type="title"/>
          </p:nvPr>
        </p:nvSpPr>
        <p:spPr>
          <a:xfrm>
            <a:off x="628650" y="855087"/>
            <a:ext cx="7886700" cy="648966"/>
          </a:xfrm>
          <a:prstGeom prst="rect">
            <a:avLst/>
          </a:prstGeom>
          <a:noFill/>
          <a:ln>
            <a:noFill/>
          </a:ln>
        </p:spPr>
        <p:txBody>
          <a:bodyPr spcFirstLastPara="1" wrap="square" lIns="91375" tIns="91375" rIns="91375" bIns="91375" anchor="b" anchorCtr="0">
            <a:noAutofit/>
          </a:bodyPr>
          <a:lstStyle/>
          <a:p>
            <a:pPr marL="0" marR="0" lvl="0" indent="0" algn="l" rtl="0">
              <a:lnSpc>
                <a:spcPct val="90000"/>
              </a:lnSpc>
              <a:spcBef>
                <a:spcPts val="0"/>
              </a:spcBef>
              <a:spcAft>
                <a:spcPts val="0"/>
              </a:spcAft>
              <a:buClr>
                <a:srgbClr val="D5712F"/>
              </a:buClr>
              <a:buSzPts val="2800"/>
              <a:buFont typeface="Avenir"/>
              <a:buNone/>
            </a:pPr>
            <a:r>
              <a:rPr lang="en-US" sz="2800" b="0" i="0" u="none" strike="noStrike" cap="none">
                <a:solidFill>
                  <a:srgbClr val="D5712F"/>
                </a:solidFill>
                <a:latin typeface="Avenir"/>
                <a:ea typeface="Avenir"/>
                <a:cs typeface="Avenir"/>
                <a:sym typeface="Avenir"/>
              </a:rPr>
              <a:t>The USD vs CRB</a:t>
            </a:r>
            <a:endParaRPr sz="2800" b="0" i="0" u="none" strike="noStrike" cap="none">
              <a:solidFill>
                <a:srgbClr val="FF0000"/>
              </a:solidFill>
              <a:latin typeface="Avenir"/>
              <a:ea typeface="Avenir"/>
              <a:cs typeface="Avenir"/>
              <a:sym typeface="Avenir"/>
            </a:endParaRPr>
          </a:p>
        </p:txBody>
      </p:sp>
      <p:pic>
        <p:nvPicPr>
          <p:cNvPr id="3" name="Picture 2" descr="A close up of a map&#13;&#10;&#13;&#10;Description automatically generated">
            <a:extLst>
              <a:ext uri="{FF2B5EF4-FFF2-40B4-BE49-F238E27FC236}">
                <a16:creationId xmlns:a16="http://schemas.microsoft.com/office/drawing/2014/main" id="{E7818DE9-C836-4A44-9F85-A6210F8626A2}"/>
              </a:ext>
            </a:extLst>
          </p:cNvPr>
          <p:cNvPicPr>
            <a:picLocks noChangeAspect="1"/>
          </p:cNvPicPr>
          <p:nvPr/>
        </p:nvPicPr>
        <p:blipFill>
          <a:blip r:embed="rId3"/>
          <a:stretch>
            <a:fillRect/>
          </a:stretch>
        </p:blipFill>
        <p:spPr>
          <a:xfrm>
            <a:off x="207068" y="1656199"/>
            <a:ext cx="8729864" cy="4119567"/>
          </a:xfrm>
          <a:prstGeom prst="rect">
            <a:avLst/>
          </a:prstGeom>
        </p:spPr>
      </p:pic>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9"/>
          <p:cNvSpPr txBox="1">
            <a:spLocks noGrp="1"/>
          </p:cNvSpPr>
          <p:nvPr>
            <p:ph type="title"/>
          </p:nvPr>
        </p:nvSpPr>
        <p:spPr>
          <a:xfrm>
            <a:off x="628650" y="855087"/>
            <a:ext cx="7886700" cy="648966"/>
          </a:xfrm>
          <a:prstGeom prst="rect">
            <a:avLst/>
          </a:prstGeom>
          <a:noFill/>
          <a:ln>
            <a:noFill/>
          </a:ln>
        </p:spPr>
        <p:txBody>
          <a:bodyPr spcFirstLastPara="1" wrap="square" lIns="91375" tIns="91375" rIns="91375" bIns="91375" anchor="b" anchorCtr="0">
            <a:noAutofit/>
          </a:bodyPr>
          <a:lstStyle/>
          <a:p>
            <a:pPr marL="0" marR="0" lvl="0" indent="0" algn="l" rtl="0">
              <a:lnSpc>
                <a:spcPct val="90000"/>
              </a:lnSpc>
              <a:spcBef>
                <a:spcPts val="0"/>
              </a:spcBef>
              <a:spcAft>
                <a:spcPts val="0"/>
              </a:spcAft>
              <a:buClr>
                <a:srgbClr val="D5712F"/>
              </a:buClr>
              <a:buSzPts val="2800"/>
              <a:buFont typeface="Avenir"/>
              <a:buNone/>
            </a:pPr>
            <a:r>
              <a:rPr lang="en-US" sz="2800" b="0" i="0" u="none" strike="noStrike" cap="none">
                <a:solidFill>
                  <a:srgbClr val="D5712F"/>
                </a:solidFill>
                <a:latin typeface="Avenir"/>
                <a:ea typeface="Avenir"/>
                <a:cs typeface="Avenir"/>
                <a:sym typeface="Avenir"/>
              </a:rPr>
              <a:t>China </a:t>
            </a:r>
            <a:r>
              <a:rPr lang="en-US"/>
              <a:t>s</a:t>
            </a:r>
            <a:r>
              <a:rPr lang="en-US" sz="2800" b="0" i="0" u="none" strike="noStrike" cap="none">
                <a:solidFill>
                  <a:srgbClr val="D5712F"/>
                </a:solidFill>
                <a:latin typeface="Avenir"/>
                <a:ea typeface="Avenir"/>
                <a:cs typeface="Avenir"/>
                <a:sym typeface="Avenir"/>
              </a:rPr>
              <a:t>tock </a:t>
            </a:r>
            <a:r>
              <a:rPr lang="en-US"/>
              <a:t>m</a:t>
            </a:r>
            <a:r>
              <a:rPr lang="en-US" sz="2800" b="0" i="0" u="none" strike="noStrike" cap="none">
                <a:solidFill>
                  <a:srgbClr val="D5712F"/>
                </a:solidFill>
                <a:latin typeface="Avenir"/>
                <a:ea typeface="Avenir"/>
                <a:cs typeface="Avenir"/>
                <a:sym typeface="Avenir"/>
              </a:rPr>
              <a:t>arket</a:t>
            </a:r>
            <a:endParaRPr sz="2800" b="0" i="0" u="none" strike="noStrike" cap="none">
              <a:solidFill>
                <a:srgbClr val="D5712F"/>
              </a:solidFill>
              <a:latin typeface="Avenir"/>
              <a:ea typeface="Avenir"/>
              <a:cs typeface="Avenir"/>
              <a:sym typeface="Avenir"/>
            </a:endParaRPr>
          </a:p>
        </p:txBody>
      </p:sp>
      <p:pic>
        <p:nvPicPr>
          <p:cNvPr id="7" name="Picture 6">
            <a:extLst>
              <a:ext uri="{FF2B5EF4-FFF2-40B4-BE49-F238E27FC236}">
                <a16:creationId xmlns:a16="http://schemas.microsoft.com/office/drawing/2014/main" id="{82DAC182-6143-FF4D-A27A-75D2EB2E3CB7}"/>
              </a:ext>
            </a:extLst>
          </p:cNvPr>
          <p:cNvPicPr>
            <a:picLocks noChangeAspect="1"/>
          </p:cNvPicPr>
          <p:nvPr/>
        </p:nvPicPr>
        <p:blipFill>
          <a:blip r:embed="rId3"/>
          <a:stretch>
            <a:fillRect/>
          </a:stretch>
        </p:blipFill>
        <p:spPr>
          <a:xfrm>
            <a:off x="628650" y="1699993"/>
            <a:ext cx="7886700" cy="3971948"/>
          </a:xfrm>
          <a:prstGeom prst="rect">
            <a:avLst/>
          </a:prstGeom>
          <a:ln>
            <a:solidFill>
              <a:schemeClr val="accent1"/>
            </a:solidFill>
          </a:ln>
        </p:spPr>
      </p:pic>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0"/>
          <p:cNvSpPr txBox="1">
            <a:spLocks noGrp="1"/>
          </p:cNvSpPr>
          <p:nvPr>
            <p:ph type="title"/>
          </p:nvPr>
        </p:nvSpPr>
        <p:spPr>
          <a:xfrm>
            <a:off x="628650" y="855087"/>
            <a:ext cx="7886700" cy="648966"/>
          </a:xfrm>
          <a:prstGeom prst="rect">
            <a:avLst/>
          </a:prstGeom>
          <a:noFill/>
          <a:ln>
            <a:noFill/>
          </a:ln>
        </p:spPr>
        <p:txBody>
          <a:bodyPr spcFirstLastPara="1" wrap="square" lIns="91375" tIns="91375" rIns="91375" bIns="91375" anchor="b" anchorCtr="0">
            <a:noAutofit/>
          </a:bodyPr>
          <a:lstStyle/>
          <a:p>
            <a:pPr marL="0" marR="0" lvl="0" indent="0" algn="l" rtl="0">
              <a:lnSpc>
                <a:spcPct val="90000"/>
              </a:lnSpc>
              <a:spcBef>
                <a:spcPts val="0"/>
              </a:spcBef>
              <a:spcAft>
                <a:spcPts val="0"/>
              </a:spcAft>
              <a:buClr>
                <a:srgbClr val="D5712F"/>
              </a:buClr>
              <a:buSzPts val="2800"/>
              <a:buFont typeface="Avenir"/>
              <a:buNone/>
            </a:pPr>
            <a:r>
              <a:rPr lang="en-US" sz="2800" b="0" i="0" u="none" strike="noStrike" cap="none" dirty="0">
                <a:solidFill>
                  <a:srgbClr val="D5712F"/>
                </a:solidFill>
                <a:latin typeface="Avenir"/>
                <a:ea typeface="Avenir"/>
                <a:cs typeface="Avenir"/>
                <a:sym typeface="Avenir"/>
              </a:rPr>
              <a:t>Oil prices – 10 year lookback</a:t>
            </a:r>
            <a:endParaRPr sz="2800" b="0" i="0" u="none" strike="noStrike" cap="none" dirty="0">
              <a:solidFill>
                <a:srgbClr val="FF0000"/>
              </a:solidFill>
              <a:latin typeface="Avenir"/>
              <a:ea typeface="Avenir"/>
              <a:cs typeface="Avenir"/>
              <a:sym typeface="Avenir"/>
            </a:endParaRPr>
          </a:p>
        </p:txBody>
      </p:sp>
      <p:pic>
        <p:nvPicPr>
          <p:cNvPr id="5" name="Picture 4">
            <a:extLst>
              <a:ext uri="{FF2B5EF4-FFF2-40B4-BE49-F238E27FC236}">
                <a16:creationId xmlns:a16="http://schemas.microsoft.com/office/drawing/2014/main" id="{100BC525-72EE-AC45-BCD2-C6AC7E4EC9B9}"/>
              </a:ext>
            </a:extLst>
          </p:cNvPr>
          <p:cNvPicPr>
            <a:picLocks noChangeAspect="1"/>
          </p:cNvPicPr>
          <p:nvPr/>
        </p:nvPicPr>
        <p:blipFill>
          <a:blip r:embed="rId3"/>
          <a:stretch>
            <a:fillRect/>
          </a:stretch>
        </p:blipFill>
        <p:spPr>
          <a:xfrm>
            <a:off x="768059" y="1504053"/>
            <a:ext cx="7607881" cy="4130684"/>
          </a:xfrm>
          <a:prstGeom prst="rect">
            <a:avLst/>
          </a:prstGeom>
          <a:ln>
            <a:solidFill>
              <a:schemeClr val="accent1"/>
            </a:solidFill>
          </a:ln>
        </p:spPr>
      </p:pic>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628650" y="855087"/>
            <a:ext cx="7886700" cy="648966"/>
          </a:xfrm>
          <a:prstGeom prst="rect">
            <a:avLst/>
          </a:prstGeom>
          <a:noFill/>
          <a:ln>
            <a:noFill/>
          </a:ln>
        </p:spPr>
        <p:txBody>
          <a:bodyPr spcFirstLastPara="1" wrap="square" lIns="91375" tIns="91375" rIns="91375" bIns="91375" anchor="b" anchorCtr="0">
            <a:noAutofit/>
          </a:bodyPr>
          <a:lstStyle/>
          <a:p>
            <a:pPr marL="0" marR="0" lvl="0" indent="0" algn="l" rtl="0">
              <a:lnSpc>
                <a:spcPct val="90000"/>
              </a:lnSpc>
              <a:spcBef>
                <a:spcPts val="0"/>
              </a:spcBef>
              <a:spcAft>
                <a:spcPts val="0"/>
              </a:spcAft>
              <a:buClr>
                <a:srgbClr val="D5712F"/>
              </a:buClr>
              <a:buSzPts val="2800"/>
              <a:buFont typeface="Avenir"/>
              <a:buNone/>
            </a:pPr>
            <a:r>
              <a:rPr lang="en-US" sz="2800" b="0" i="0" u="none" strike="noStrike" cap="none" dirty="0">
                <a:solidFill>
                  <a:srgbClr val="D5712F"/>
                </a:solidFill>
                <a:latin typeface="Avenir"/>
                <a:ea typeface="Avenir"/>
                <a:cs typeface="Avenir"/>
                <a:sym typeface="Avenir"/>
              </a:rPr>
              <a:t>Today’s agenda</a:t>
            </a:r>
            <a:endParaRPr sz="2800" b="0" i="0" u="none" strike="noStrike" cap="none" dirty="0">
              <a:solidFill>
                <a:srgbClr val="D5712F"/>
              </a:solidFill>
              <a:latin typeface="Avenir"/>
              <a:ea typeface="Avenir"/>
              <a:cs typeface="Avenir"/>
              <a:sym typeface="Avenir"/>
            </a:endParaRPr>
          </a:p>
        </p:txBody>
      </p:sp>
      <p:sp>
        <p:nvSpPr>
          <p:cNvPr id="48" name="Google Shape;48;p7"/>
          <p:cNvSpPr txBox="1">
            <a:spLocks noGrp="1"/>
          </p:cNvSpPr>
          <p:nvPr>
            <p:ph type="body" idx="1"/>
          </p:nvPr>
        </p:nvSpPr>
        <p:spPr>
          <a:xfrm>
            <a:off x="628650" y="1812179"/>
            <a:ext cx="7886700" cy="4351338"/>
          </a:xfrm>
          <a:prstGeom prst="rect">
            <a:avLst/>
          </a:prstGeom>
          <a:noFill/>
          <a:ln>
            <a:noFill/>
          </a:ln>
        </p:spPr>
        <p:txBody>
          <a:bodyPr spcFirstLastPara="1" wrap="square" lIns="91375" tIns="91375" rIns="91375" bIns="91375" anchor="t" anchorCtr="0">
            <a:noAutofit/>
          </a:bodyPr>
          <a:lstStyle/>
          <a:p>
            <a:pPr marL="228517" marR="0" lvl="0" indent="-127000" algn="l" rtl="0">
              <a:lnSpc>
                <a:spcPct val="90000"/>
              </a:lnSpc>
              <a:spcBef>
                <a:spcPts val="1000"/>
              </a:spcBef>
              <a:spcAft>
                <a:spcPts val="0"/>
              </a:spcAft>
              <a:buClr>
                <a:schemeClr val="dk1"/>
              </a:buClr>
              <a:buSzPts val="2000"/>
              <a:buFont typeface="Noto Sans Symbols"/>
              <a:buChar char="▪"/>
            </a:pPr>
            <a:r>
              <a:rPr lang="en-US" sz="2000" dirty="0"/>
              <a:t> </a:t>
            </a:r>
            <a:r>
              <a:rPr lang="en-US" dirty="0"/>
              <a:t>Who we are</a:t>
            </a:r>
          </a:p>
          <a:p>
            <a:pPr marL="228517" marR="0" lvl="0" indent="-127000" algn="l" rtl="0">
              <a:lnSpc>
                <a:spcPct val="90000"/>
              </a:lnSpc>
              <a:spcBef>
                <a:spcPts val="1000"/>
              </a:spcBef>
              <a:spcAft>
                <a:spcPts val="0"/>
              </a:spcAft>
              <a:buClr>
                <a:schemeClr val="dk1"/>
              </a:buClr>
              <a:buSzPts val="2000"/>
              <a:buFont typeface="Noto Sans Symbols"/>
              <a:buChar char="▪"/>
            </a:pPr>
            <a:r>
              <a:rPr lang="en-US" dirty="0"/>
              <a:t> Our forecasting methodology</a:t>
            </a:r>
          </a:p>
          <a:p>
            <a:pPr marL="228517" marR="0" lvl="0" indent="-127000" algn="l" rtl="0">
              <a:lnSpc>
                <a:spcPct val="90000"/>
              </a:lnSpc>
              <a:spcBef>
                <a:spcPts val="1000"/>
              </a:spcBef>
              <a:spcAft>
                <a:spcPts val="0"/>
              </a:spcAft>
              <a:buClr>
                <a:schemeClr val="dk1"/>
              </a:buClr>
              <a:buSzPts val="2000"/>
              <a:buFont typeface="Noto Sans Symbols"/>
              <a:buChar char="▪"/>
            </a:pPr>
            <a:r>
              <a:rPr lang="en-US" dirty="0"/>
              <a:t> The big picture (macroeconomics)</a:t>
            </a:r>
            <a:endParaRPr dirty="0"/>
          </a:p>
          <a:p>
            <a:pPr marL="228517" marR="0" lvl="0" indent="-127000" algn="l" rtl="0">
              <a:lnSpc>
                <a:spcPct val="90000"/>
              </a:lnSpc>
              <a:spcBef>
                <a:spcPts val="1000"/>
              </a:spcBef>
              <a:spcAft>
                <a:spcPts val="0"/>
              </a:spcAft>
              <a:buClr>
                <a:schemeClr val="dk1"/>
              </a:buClr>
              <a:buSzPts val="2000"/>
              <a:buFont typeface="Noto Sans Symbols"/>
              <a:buChar char="▪"/>
            </a:pPr>
            <a:r>
              <a:rPr lang="en-US" dirty="0"/>
              <a:t> Current steel price outlook</a:t>
            </a:r>
          </a:p>
          <a:p>
            <a:pPr marL="228517" marR="0" lvl="0" indent="-127000" algn="l" rtl="0">
              <a:lnSpc>
                <a:spcPct val="90000"/>
              </a:lnSpc>
              <a:spcBef>
                <a:spcPts val="1000"/>
              </a:spcBef>
              <a:spcAft>
                <a:spcPts val="0"/>
              </a:spcAft>
              <a:buClr>
                <a:schemeClr val="dk1"/>
              </a:buClr>
              <a:buSzPts val="2000"/>
              <a:buFont typeface="Noto Sans Symbols"/>
              <a:buChar char="▪"/>
            </a:pPr>
            <a:r>
              <a:rPr lang="en-US" dirty="0"/>
              <a:t> What we see buying organizations doing</a:t>
            </a:r>
          </a:p>
          <a:p>
            <a:pPr marL="228517" marR="0" lvl="0" indent="-127000" algn="l" rtl="0">
              <a:lnSpc>
                <a:spcPct val="90000"/>
              </a:lnSpc>
              <a:spcBef>
                <a:spcPts val="1000"/>
              </a:spcBef>
              <a:spcAft>
                <a:spcPts val="0"/>
              </a:spcAft>
              <a:buClr>
                <a:schemeClr val="dk1"/>
              </a:buClr>
              <a:buSzPts val="2000"/>
              <a:buFont typeface="Noto Sans Symbols"/>
              <a:buChar char="▪"/>
            </a:pPr>
            <a:r>
              <a:rPr lang="en-US" dirty="0"/>
              <a:t> Questions</a:t>
            </a:r>
          </a:p>
        </p:txBody>
      </p: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628650" y="855087"/>
            <a:ext cx="7886700" cy="648900"/>
          </a:xfrm>
          <a:prstGeom prst="rect">
            <a:avLst/>
          </a:prstGeom>
          <a:noFill/>
          <a:ln>
            <a:noFill/>
          </a:ln>
        </p:spPr>
        <p:txBody>
          <a:bodyPr spcFirstLastPara="1" wrap="square" lIns="91375" tIns="91375" rIns="91375" bIns="91375" anchor="b" anchorCtr="0">
            <a:noAutofit/>
          </a:bodyPr>
          <a:lstStyle/>
          <a:p>
            <a:pPr marL="0" marR="0" lvl="0" indent="0" algn="l" rtl="0">
              <a:lnSpc>
                <a:spcPct val="90000"/>
              </a:lnSpc>
              <a:spcBef>
                <a:spcPts val="0"/>
              </a:spcBef>
              <a:spcAft>
                <a:spcPts val="0"/>
              </a:spcAft>
              <a:buClr>
                <a:srgbClr val="D5712F"/>
              </a:buClr>
              <a:buSzPts val="2800"/>
              <a:buFont typeface="Avenir"/>
              <a:buNone/>
            </a:pPr>
            <a:r>
              <a:rPr lang="en-US"/>
              <a:t>HRC long term outlook</a:t>
            </a:r>
            <a:endParaRPr sz="2800" b="0" i="0" u="none" strike="noStrike" cap="none">
              <a:solidFill>
                <a:srgbClr val="FF0000"/>
              </a:solidFill>
              <a:sym typeface="Avenir"/>
            </a:endParaRPr>
          </a:p>
        </p:txBody>
      </p:sp>
      <p:pic>
        <p:nvPicPr>
          <p:cNvPr id="7" name="Picture 6">
            <a:extLst>
              <a:ext uri="{FF2B5EF4-FFF2-40B4-BE49-F238E27FC236}">
                <a16:creationId xmlns:a16="http://schemas.microsoft.com/office/drawing/2014/main" id="{3D70172E-A463-C74E-B6D4-8A8B6DF2CA1B}"/>
              </a:ext>
            </a:extLst>
          </p:cNvPr>
          <p:cNvPicPr>
            <a:picLocks noChangeAspect="1"/>
          </p:cNvPicPr>
          <p:nvPr/>
        </p:nvPicPr>
        <p:blipFill>
          <a:blip r:embed="rId3"/>
          <a:stretch>
            <a:fillRect/>
          </a:stretch>
        </p:blipFill>
        <p:spPr>
          <a:xfrm>
            <a:off x="6705443" y="2930685"/>
            <a:ext cx="2287956" cy="1758048"/>
          </a:xfrm>
          <a:prstGeom prst="rect">
            <a:avLst/>
          </a:prstGeom>
        </p:spPr>
      </p:pic>
      <p:pic>
        <p:nvPicPr>
          <p:cNvPr id="3" name="Picture 2">
            <a:extLst>
              <a:ext uri="{FF2B5EF4-FFF2-40B4-BE49-F238E27FC236}">
                <a16:creationId xmlns:a16="http://schemas.microsoft.com/office/drawing/2014/main" id="{A9D83DBF-D765-9F46-8B3D-6B58B6641CFB}"/>
              </a:ext>
            </a:extLst>
          </p:cNvPr>
          <p:cNvPicPr>
            <a:picLocks noChangeAspect="1"/>
          </p:cNvPicPr>
          <p:nvPr/>
        </p:nvPicPr>
        <p:blipFill>
          <a:blip r:embed="rId4"/>
          <a:stretch>
            <a:fillRect/>
          </a:stretch>
        </p:blipFill>
        <p:spPr>
          <a:xfrm>
            <a:off x="87084" y="2258805"/>
            <a:ext cx="6509657" cy="2905265"/>
          </a:xfrm>
          <a:prstGeom prst="rect">
            <a:avLst/>
          </a:prstGeom>
        </p:spPr>
      </p:pic>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628650" y="855087"/>
            <a:ext cx="7886700" cy="648900"/>
          </a:xfrm>
          <a:prstGeom prst="rect">
            <a:avLst/>
          </a:prstGeom>
          <a:noFill/>
          <a:ln>
            <a:noFill/>
          </a:ln>
        </p:spPr>
        <p:txBody>
          <a:bodyPr spcFirstLastPara="1" wrap="square" lIns="91375" tIns="91375" rIns="91375" bIns="91375" anchor="b" anchorCtr="0">
            <a:noAutofit/>
          </a:bodyPr>
          <a:lstStyle/>
          <a:p>
            <a:pPr marL="0" marR="0" lvl="0" indent="0" algn="l" rtl="0">
              <a:lnSpc>
                <a:spcPct val="90000"/>
              </a:lnSpc>
              <a:spcBef>
                <a:spcPts val="0"/>
              </a:spcBef>
              <a:spcAft>
                <a:spcPts val="0"/>
              </a:spcAft>
              <a:buClr>
                <a:srgbClr val="D5712F"/>
              </a:buClr>
              <a:buSzPts val="2800"/>
              <a:buFont typeface="Avenir"/>
              <a:buNone/>
            </a:pPr>
            <a:r>
              <a:rPr lang="en-US"/>
              <a:t>HRC US vs China HRC</a:t>
            </a:r>
            <a:endParaRPr sz="2800" b="0" i="0" u="none" strike="noStrike" cap="none">
              <a:solidFill>
                <a:srgbClr val="FF0000"/>
              </a:solidFill>
              <a:sym typeface="Avenir"/>
            </a:endParaRPr>
          </a:p>
        </p:txBody>
      </p:sp>
      <p:pic>
        <p:nvPicPr>
          <p:cNvPr id="4" name="Picture 3">
            <a:extLst>
              <a:ext uri="{FF2B5EF4-FFF2-40B4-BE49-F238E27FC236}">
                <a16:creationId xmlns:a16="http://schemas.microsoft.com/office/drawing/2014/main" id="{08707826-0A3D-D54A-AE1F-D018EC624771}"/>
              </a:ext>
            </a:extLst>
          </p:cNvPr>
          <p:cNvPicPr>
            <a:picLocks noChangeAspect="1"/>
          </p:cNvPicPr>
          <p:nvPr/>
        </p:nvPicPr>
        <p:blipFill>
          <a:blip r:embed="rId3"/>
          <a:stretch>
            <a:fillRect/>
          </a:stretch>
        </p:blipFill>
        <p:spPr>
          <a:xfrm>
            <a:off x="641713" y="2088678"/>
            <a:ext cx="7781778" cy="3642331"/>
          </a:xfrm>
          <a:prstGeom prst="rect">
            <a:avLst/>
          </a:prstGeom>
          <a:ln>
            <a:solidFill>
              <a:srgbClr val="3E1E47"/>
            </a:solidFill>
          </a:ln>
        </p:spPr>
      </p:pic>
      <p:sp>
        <p:nvSpPr>
          <p:cNvPr id="2" name="Rectangle 1">
            <a:extLst>
              <a:ext uri="{FF2B5EF4-FFF2-40B4-BE49-F238E27FC236}">
                <a16:creationId xmlns:a16="http://schemas.microsoft.com/office/drawing/2014/main" id="{DA29E37C-B4B2-C141-9F57-9D979E57757A}"/>
              </a:ext>
            </a:extLst>
          </p:cNvPr>
          <p:cNvSpPr/>
          <p:nvPr/>
        </p:nvSpPr>
        <p:spPr>
          <a:xfrm>
            <a:off x="641713" y="2088678"/>
            <a:ext cx="7781778" cy="251566"/>
          </a:xfrm>
          <a:prstGeom prst="rect">
            <a:avLst/>
          </a:prstGeom>
          <a:solidFill>
            <a:srgbClr val="3E1E47"/>
          </a:solidFill>
          <a:ln>
            <a:solidFill>
              <a:srgbClr val="3E1E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HRC US vs HRC China ($/st)</a:t>
            </a:r>
          </a:p>
        </p:txBody>
      </p:sp>
    </p:spTree>
    <p:extLst>
      <p:ext uri="{BB962C8B-B14F-4D97-AF65-F5344CB8AC3E}">
        <p14:creationId xmlns:p14="http://schemas.microsoft.com/office/powerpoint/2010/main" val="485541837"/>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628650" y="855087"/>
            <a:ext cx="7886700" cy="648900"/>
          </a:xfrm>
          <a:prstGeom prst="rect">
            <a:avLst/>
          </a:prstGeom>
          <a:noFill/>
          <a:ln>
            <a:noFill/>
          </a:ln>
        </p:spPr>
        <p:txBody>
          <a:bodyPr spcFirstLastPara="1" wrap="square" lIns="91375" tIns="91375" rIns="91375" bIns="91375" anchor="b" anchorCtr="0">
            <a:noAutofit/>
          </a:bodyPr>
          <a:lstStyle/>
          <a:p>
            <a:pPr marL="0" marR="0" lvl="0" indent="0" algn="l" rtl="0">
              <a:lnSpc>
                <a:spcPct val="90000"/>
              </a:lnSpc>
              <a:spcBef>
                <a:spcPts val="0"/>
              </a:spcBef>
              <a:spcAft>
                <a:spcPts val="0"/>
              </a:spcAft>
              <a:buClr>
                <a:srgbClr val="D5712F"/>
              </a:buClr>
              <a:buSzPts val="2800"/>
              <a:buFont typeface="Avenir"/>
              <a:buNone/>
            </a:pPr>
            <a:r>
              <a:rPr lang="en-US" dirty="0"/>
              <a:t>Spread HRC US vs China HRC</a:t>
            </a:r>
            <a:endParaRPr sz="2800" b="0" i="0" u="none" strike="noStrike" cap="none" dirty="0">
              <a:solidFill>
                <a:srgbClr val="FF0000"/>
              </a:solidFill>
              <a:sym typeface="Avenir"/>
            </a:endParaRPr>
          </a:p>
        </p:txBody>
      </p:sp>
      <p:pic>
        <p:nvPicPr>
          <p:cNvPr id="2" name="Picture 1">
            <a:extLst>
              <a:ext uri="{FF2B5EF4-FFF2-40B4-BE49-F238E27FC236}">
                <a16:creationId xmlns:a16="http://schemas.microsoft.com/office/drawing/2014/main" id="{BA2EA2F7-7E4B-B448-B4F7-1C1C1B81D623}"/>
              </a:ext>
            </a:extLst>
          </p:cNvPr>
          <p:cNvPicPr>
            <a:picLocks noChangeAspect="1"/>
          </p:cNvPicPr>
          <p:nvPr/>
        </p:nvPicPr>
        <p:blipFill>
          <a:blip r:embed="rId3"/>
          <a:stretch>
            <a:fillRect/>
          </a:stretch>
        </p:blipFill>
        <p:spPr>
          <a:xfrm>
            <a:off x="872220" y="1916355"/>
            <a:ext cx="7429098" cy="3865394"/>
          </a:xfrm>
          <a:prstGeom prst="rect">
            <a:avLst/>
          </a:prstGeom>
          <a:ln>
            <a:solidFill>
              <a:srgbClr val="3E1E47"/>
            </a:solidFill>
          </a:ln>
        </p:spPr>
      </p:pic>
      <p:sp>
        <p:nvSpPr>
          <p:cNvPr id="4" name="Rectangle 3">
            <a:extLst>
              <a:ext uri="{FF2B5EF4-FFF2-40B4-BE49-F238E27FC236}">
                <a16:creationId xmlns:a16="http://schemas.microsoft.com/office/drawing/2014/main" id="{3825F358-F9C0-E544-B2DF-552EA3FE6456}"/>
              </a:ext>
            </a:extLst>
          </p:cNvPr>
          <p:cNvSpPr/>
          <p:nvPr/>
        </p:nvSpPr>
        <p:spPr>
          <a:xfrm>
            <a:off x="877188" y="1829882"/>
            <a:ext cx="7429098" cy="310762"/>
          </a:xfrm>
          <a:prstGeom prst="rect">
            <a:avLst/>
          </a:prstGeom>
          <a:solidFill>
            <a:srgbClr val="3E1E47"/>
          </a:solidFill>
          <a:ln w="22225">
            <a:solidFill>
              <a:srgbClr val="3E1E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Spread HRC US – HRC China ($/st)</a:t>
            </a:r>
          </a:p>
        </p:txBody>
      </p:sp>
    </p:spTree>
    <p:extLst>
      <p:ext uri="{BB962C8B-B14F-4D97-AF65-F5344CB8AC3E}">
        <p14:creationId xmlns:p14="http://schemas.microsoft.com/office/powerpoint/2010/main" val="2312408590"/>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a:spLocks noGrp="1"/>
          </p:cNvSpPr>
          <p:nvPr>
            <p:ph type="title"/>
          </p:nvPr>
        </p:nvSpPr>
        <p:spPr>
          <a:xfrm>
            <a:off x="628650" y="855087"/>
            <a:ext cx="7886700" cy="648900"/>
          </a:xfrm>
          <a:prstGeom prst="rect">
            <a:avLst/>
          </a:prstGeom>
          <a:noFill/>
          <a:ln>
            <a:noFill/>
          </a:ln>
        </p:spPr>
        <p:txBody>
          <a:bodyPr spcFirstLastPara="1" wrap="square" lIns="91375" tIns="91375" rIns="91375" bIns="91375" anchor="b" anchorCtr="0">
            <a:noAutofit/>
          </a:bodyPr>
          <a:lstStyle/>
          <a:p>
            <a:pPr lvl="0"/>
            <a:r>
              <a:rPr lang="en-US" dirty="0"/>
              <a:t>CRC long term outlook</a:t>
            </a:r>
            <a:endParaRPr sz="2800" b="0" i="0" u="none" strike="noStrike" cap="none" dirty="0">
              <a:solidFill>
                <a:srgbClr val="FF0000"/>
              </a:solidFill>
              <a:sym typeface="Avenir"/>
            </a:endParaRPr>
          </a:p>
        </p:txBody>
      </p:sp>
      <p:pic>
        <p:nvPicPr>
          <p:cNvPr id="3" name="Picture 2" descr="A screenshot of a cell phone&#13;&#10;&#13;&#10;Description automatically generated">
            <a:extLst>
              <a:ext uri="{FF2B5EF4-FFF2-40B4-BE49-F238E27FC236}">
                <a16:creationId xmlns:a16="http://schemas.microsoft.com/office/drawing/2014/main" id="{F6085498-5FC0-C944-97F7-64DC0E74B5D8}"/>
              </a:ext>
            </a:extLst>
          </p:cNvPr>
          <p:cNvPicPr>
            <a:picLocks noChangeAspect="1"/>
          </p:cNvPicPr>
          <p:nvPr/>
        </p:nvPicPr>
        <p:blipFill>
          <a:blip r:embed="rId3"/>
          <a:stretch>
            <a:fillRect/>
          </a:stretch>
        </p:blipFill>
        <p:spPr>
          <a:xfrm>
            <a:off x="6586581" y="2930686"/>
            <a:ext cx="2369871" cy="1833784"/>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07A0D11B-23AB-C248-8C3D-4654792C4E3F}"/>
                  </a:ext>
                </a:extLst>
              </p14:cNvPr>
              <p14:cNvContentPartPr/>
              <p14:nvPr/>
            </p14:nvContentPartPr>
            <p14:xfrm>
              <a:off x="3933074" y="3102452"/>
              <a:ext cx="360" cy="360"/>
            </p14:xfrm>
          </p:contentPart>
        </mc:Choice>
        <mc:Fallback xmlns="">
          <p:pic>
            <p:nvPicPr>
              <p:cNvPr id="4" name="Ink 3">
                <a:extLst>
                  <a:ext uri="{FF2B5EF4-FFF2-40B4-BE49-F238E27FC236}">
                    <a16:creationId xmlns:a16="http://schemas.microsoft.com/office/drawing/2014/main" id="{07A0D11B-23AB-C248-8C3D-4654792C4E3F}"/>
                  </a:ext>
                </a:extLst>
              </p:cNvPr>
              <p:cNvPicPr/>
              <p:nvPr/>
            </p:nvPicPr>
            <p:blipFill>
              <a:blip r:embed="rId6"/>
              <a:stretch>
                <a:fillRect/>
              </a:stretch>
            </p:blipFill>
            <p:spPr>
              <a:xfrm>
                <a:off x="3924074" y="309381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AB6E4DEE-D8A6-9E46-8ADF-D37477C9B48F}"/>
                  </a:ext>
                </a:extLst>
              </p14:cNvPr>
              <p14:cNvContentPartPr/>
              <p14:nvPr/>
            </p14:nvContentPartPr>
            <p14:xfrm>
              <a:off x="-3650686" y="2611772"/>
              <a:ext cx="360" cy="7200"/>
            </p14:xfrm>
          </p:contentPart>
        </mc:Choice>
        <mc:Fallback xmlns="">
          <p:pic>
            <p:nvPicPr>
              <p:cNvPr id="5" name="Ink 4">
                <a:extLst>
                  <a:ext uri="{FF2B5EF4-FFF2-40B4-BE49-F238E27FC236}">
                    <a16:creationId xmlns:a16="http://schemas.microsoft.com/office/drawing/2014/main" id="{AB6E4DEE-D8A6-9E46-8ADF-D37477C9B48F}"/>
                  </a:ext>
                </a:extLst>
              </p:cNvPr>
              <p:cNvPicPr/>
              <p:nvPr/>
            </p:nvPicPr>
            <p:blipFill>
              <a:blip r:embed="rId8"/>
              <a:stretch>
                <a:fillRect/>
              </a:stretch>
            </p:blipFill>
            <p:spPr>
              <a:xfrm>
                <a:off x="-3659326" y="2602772"/>
                <a:ext cx="18000" cy="24840"/>
              </a:xfrm>
              <a:prstGeom prst="rect">
                <a:avLst/>
              </a:prstGeom>
            </p:spPr>
          </p:pic>
        </mc:Fallback>
      </mc:AlternateContent>
      <p:pic>
        <p:nvPicPr>
          <p:cNvPr id="2" name="Picture 1">
            <a:extLst>
              <a:ext uri="{FF2B5EF4-FFF2-40B4-BE49-F238E27FC236}">
                <a16:creationId xmlns:a16="http://schemas.microsoft.com/office/drawing/2014/main" id="{C73AE3DF-51CE-4342-8B79-DD744BEDE7CD}"/>
              </a:ext>
            </a:extLst>
          </p:cNvPr>
          <p:cNvPicPr>
            <a:picLocks noChangeAspect="1"/>
          </p:cNvPicPr>
          <p:nvPr/>
        </p:nvPicPr>
        <p:blipFill>
          <a:blip r:embed="rId9"/>
          <a:stretch>
            <a:fillRect/>
          </a:stretch>
        </p:blipFill>
        <p:spPr>
          <a:xfrm>
            <a:off x="130626" y="2089258"/>
            <a:ext cx="6410214" cy="2849833"/>
          </a:xfrm>
          <a:prstGeom prst="rect">
            <a:avLst/>
          </a:prstGeom>
        </p:spPr>
      </p:pic>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5"/>
          <p:cNvSpPr txBox="1">
            <a:spLocks noGrp="1"/>
          </p:cNvSpPr>
          <p:nvPr>
            <p:ph type="title"/>
          </p:nvPr>
        </p:nvSpPr>
        <p:spPr>
          <a:xfrm>
            <a:off x="628650" y="855087"/>
            <a:ext cx="7886700" cy="648900"/>
          </a:xfrm>
          <a:prstGeom prst="rect">
            <a:avLst/>
          </a:prstGeom>
          <a:noFill/>
          <a:ln>
            <a:noFill/>
          </a:ln>
        </p:spPr>
        <p:txBody>
          <a:bodyPr spcFirstLastPara="1" wrap="square" lIns="91375" tIns="91375" rIns="91375" bIns="91375" anchor="b" anchorCtr="0">
            <a:noAutofit/>
          </a:bodyPr>
          <a:lstStyle/>
          <a:p>
            <a:pPr lvl="0"/>
            <a:r>
              <a:rPr lang="en-US"/>
              <a:t>HDG long term outlook</a:t>
            </a:r>
            <a:endParaRPr sz="2800" b="0" i="0" u="none" strike="noStrike" cap="none">
              <a:solidFill>
                <a:srgbClr val="FF0000"/>
              </a:solidFill>
              <a:sym typeface="Avenir"/>
            </a:endParaRPr>
          </a:p>
        </p:txBody>
      </p:sp>
      <p:pic>
        <p:nvPicPr>
          <p:cNvPr id="3" name="Picture 2" descr="A screenshot of a cell phone&#13;&#10;&#13;&#10;Description automatically generated">
            <a:extLst>
              <a:ext uri="{FF2B5EF4-FFF2-40B4-BE49-F238E27FC236}">
                <a16:creationId xmlns:a16="http://schemas.microsoft.com/office/drawing/2014/main" id="{8B1B1F0B-A4EC-E64F-9DFD-44F5BFBF643E}"/>
              </a:ext>
            </a:extLst>
          </p:cNvPr>
          <p:cNvPicPr>
            <a:picLocks noChangeAspect="1"/>
          </p:cNvPicPr>
          <p:nvPr/>
        </p:nvPicPr>
        <p:blipFill>
          <a:blip r:embed="rId3"/>
          <a:stretch>
            <a:fillRect/>
          </a:stretch>
        </p:blipFill>
        <p:spPr>
          <a:xfrm>
            <a:off x="6620725" y="2830096"/>
            <a:ext cx="2385410" cy="1833784"/>
          </a:xfrm>
          <a:prstGeom prst="rect">
            <a:avLst/>
          </a:prstGeom>
        </p:spPr>
      </p:pic>
      <p:pic>
        <p:nvPicPr>
          <p:cNvPr id="2" name="Picture 1">
            <a:extLst>
              <a:ext uri="{FF2B5EF4-FFF2-40B4-BE49-F238E27FC236}">
                <a16:creationId xmlns:a16="http://schemas.microsoft.com/office/drawing/2014/main" id="{333B98C9-2D5C-F546-BFE1-A0A39E890A3D}"/>
              </a:ext>
            </a:extLst>
          </p:cNvPr>
          <p:cNvPicPr>
            <a:picLocks noChangeAspect="1"/>
          </p:cNvPicPr>
          <p:nvPr/>
        </p:nvPicPr>
        <p:blipFill>
          <a:blip r:embed="rId4"/>
          <a:stretch>
            <a:fillRect/>
          </a:stretch>
        </p:blipFill>
        <p:spPr>
          <a:xfrm>
            <a:off x="130626" y="2218739"/>
            <a:ext cx="6400800" cy="2864320"/>
          </a:xfrm>
          <a:prstGeom prst="rect">
            <a:avLst/>
          </a:prstGeom>
        </p:spPr>
      </p:pic>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6"/>
          <p:cNvSpPr txBox="1">
            <a:spLocks noGrp="1"/>
          </p:cNvSpPr>
          <p:nvPr>
            <p:ph type="title"/>
          </p:nvPr>
        </p:nvSpPr>
        <p:spPr>
          <a:xfrm>
            <a:off x="628650" y="855087"/>
            <a:ext cx="7886700" cy="648900"/>
          </a:xfrm>
          <a:prstGeom prst="rect">
            <a:avLst/>
          </a:prstGeom>
          <a:noFill/>
          <a:ln>
            <a:noFill/>
          </a:ln>
        </p:spPr>
        <p:txBody>
          <a:bodyPr spcFirstLastPara="1" wrap="square" lIns="91375" tIns="91375" rIns="91375" bIns="91375" anchor="b" anchorCtr="0">
            <a:noAutofit/>
          </a:bodyPr>
          <a:lstStyle/>
          <a:p>
            <a:pPr lvl="0"/>
            <a:r>
              <a:rPr lang="en-US"/>
              <a:t>Plate long term outlook</a:t>
            </a:r>
            <a:endParaRPr sz="2800" b="0" i="0" u="none" strike="noStrike" cap="none">
              <a:solidFill>
                <a:srgbClr val="FF0000"/>
              </a:solidFill>
              <a:sym typeface="Avenir"/>
            </a:endParaRPr>
          </a:p>
        </p:txBody>
      </p:sp>
      <p:pic>
        <p:nvPicPr>
          <p:cNvPr id="4" name="Picture 3">
            <a:extLst>
              <a:ext uri="{FF2B5EF4-FFF2-40B4-BE49-F238E27FC236}">
                <a16:creationId xmlns:a16="http://schemas.microsoft.com/office/drawing/2014/main" id="{D073E360-A226-6946-8A6E-6489C9BA94AD}"/>
              </a:ext>
            </a:extLst>
          </p:cNvPr>
          <p:cNvPicPr>
            <a:picLocks noChangeAspect="1"/>
          </p:cNvPicPr>
          <p:nvPr/>
        </p:nvPicPr>
        <p:blipFill>
          <a:blip r:embed="rId3"/>
          <a:stretch>
            <a:fillRect/>
          </a:stretch>
        </p:blipFill>
        <p:spPr>
          <a:xfrm>
            <a:off x="6656610" y="2948545"/>
            <a:ext cx="2351205" cy="1818008"/>
          </a:xfrm>
          <a:prstGeom prst="rect">
            <a:avLst/>
          </a:prstGeom>
        </p:spPr>
      </p:pic>
      <p:pic>
        <p:nvPicPr>
          <p:cNvPr id="3" name="Picture 2">
            <a:extLst>
              <a:ext uri="{FF2B5EF4-FFF2-40B4-BE49-F238E27FC236}">
                <a16:creationId xmlns:a16="http://schemas.microsoft.com/office/drawing/2014/main" id="{691A11CC-2C69-904F-9AA6-C388EA7716E7}"/>
              </a:ext>
            </a:extLst>
          </p:cNvPr>
          <p:cNvPicPr>
            <a:picLocks noChangeAspect="1"/>
          </p:cNvPicPr>
          <p:nvPr/>
        </p:nvPicPr>
        <p:blipFill>
          <a:blip r:embed="rId4"/>
          <a:stretch>
            <a:fillRect/>
          </a:stretch>
        </p:blipFill>
        <p:spPr>
          <a:xfrm>
            <a:off x="43542" y="2329546"/>
            <a:ext cx="6539505" cy="2930696"/>
          </a:xfrm>
          <a:prstGeom prst="rect">
            <a:avLst/>
          </a:prstGeom>
        </p:spPr>
      </p:pic>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9"/>
          <p:cNvSpPr txBox="1">
            <a:spLocks noGrp="1"/>
          </p:cNvSpPr>
          <p:nvPr>
            <p:ph type="ctrTitle"/>
          </p:nvPr>
        </p:nvSpPr>
        <p:spPr>
          <a:xfrm>
            <a:off x="685802" y="3845822"/>
            <a:ext cx="7772400" cy="905700"/>
          </a:xfrm>
          <a:prstGeom prst="rect">
            <a:avLst/>
          </a:prstGeom>
          <a:noFill/>
          <a:ln>
            <a:noFill/>
          </a:ln>
        </p:spPr>
        <p:txBody>
          <a:bodyPr spcFirstLastPara="1" wrap="square" lIns="91375" tIns="45675" rIns="91375" bIns="45675" anchor="b" anchorCtr="0">
            <a:noAutofit/>
          </a:bodyPr>
          <a:lstStyle/>
          <a:p>
            <a:pPr marL="0" marR="0" lvl="0" indent="0" algn="ctr" rtl="0">
              <a:lnSpc>
                <a:spcPct val="90000"/>
              </a:lnSpc>
              <a:spcBef>
                <a:spcPts val="0"/>
              </a:spcBef>
              <a:spcAft>
                <a:spcPts val="0"/>
              </a:spcAft>
              <a:buClr>
                <a:schemeClr val="lt1"/>
              </a:buClr>
              <a:buSzPts val="4800"/>
              <a:buFont typeface="Avenir"/>
              <a:buNone/>
            </a:pPr>
            <a:endParaRPr b="0"/>
          </a:p>
          <a:p>
            <a:pPr marL="0" marR="0" lvl="0" indent="0" algn="ctr" rtl="0">
              <a:lnSpc>
                <a:spcPct val="90000"/>
              </a:lnSpc>
              <a:spcBef>
                <a:spcPts val="0"/>
              </a:spcBef>
              <a:spcAft>
                <a:spcPts val="0"/>
              </a:spcAft>
              <a:buClr>
                <a:schemeClr val="lt1"/>
              </a:buClr>
              <a:buSzPts val="4800"/>
              <a:buFont typeface="Avenir"/>
              <a:buNone/>
            </a:pPr>
            <a:endParaRPr b="0"/>
          </a:p>
          <a:p>
            <a:pPr marL="0" marR="0" lvl="0" indent="0" algn="ctr" rtl="0">
              <a:lnSpc>
                <a:spcPct val="90000"/>
              </a:lnSpc>
              <a:spcBef>
                <a:spcPts val="0"/>
              </a:spcBef>
              <a:spcAft>
                <a:spcPts val="0"/>
              </a:spcAft>
              <a:buClr>
                <a:schemeClr val="lt1"/>
              </a:buClr>
              <a:buSzPts val="4800"/>
              <a:buFont typeface="Avenir"/>
              <a:buNone/>
            </a:pPr>
            <a:r>
              <a:rPr lang="en-US" b="0"/>
              <a:t>What We See Buying Organizations Doing for 2019</a:t>
            </a:r>
            <a:endParaRPr b="0"/>
          </a:p>
          <a:p>
            <a:pPr marL="0" marR="0" lvl="0" indent="0" algn="ctr" rtl="0">
              <a:lnSpc>
                <a:spcPct val="90000"/>
              </a:lnSpc>
              <a:spcBef>
                <a:spcPts val="0"/>
              </a:spcBef>
              <a:spcAft>
                <a:spcPts val="0"/>
              </a:spcAft>
              <a:buClr>
                <a:schemeClr val="lt1"/>
              </a:buClr>
              <a:buSzPts val="4800"/>
              <a:buFont typeface="Avenir"/>
              <a:buNone/>
            </a:pPr>
            <a:endParaRPr sz="3600" b="0"/>
          </a:p>
        </p:txBody>
      </p:sp>
      <p:sp>
        <p:nvSpPr>
          <p:cNvPr id="223" name="Google Shape;223;p29"/>
          <p:cNvSpPr txBox="1"/>
          <p:nvPr/>
        </p:nvSpPr>
        <p:spPr>
          <a:xfrm>
            <a:off x="1896034" y="6562165"/>
            <a:ext cx="184800" cy="369300"/>
          </a:xfrm>
          <a:prstGeom prst="rect">
            <a:avLst/>
          </a:prstGeom>
          <a:noFill/>
          <a:ln>
            <a:noFill/>
          </a:ln>
        </p:spPr>
        <p:txBody>
          <a:bodyPr spcFirstLastPara="1" wrap="square" lIns="91375" tIns="45675" rIns="91375" bIns="456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0"/>
          <p:cNvSpPr txBox="1">
            <a:spLocks noGrp="1"/>
          </p:cNvSpPr>
          <p:nvPr>
            <p:ph type="title"/>
          </p:nvPr>
        </p:nvSpPr>
        <p:spPr>
          <a:xfrm>
            <a:off x="628650" y="855093"/>
            <a:ext cx="7886700" cy="648900"/>
          </a:xfrm>
          <a:prstGeom prst="rect">
            <a:avLst/>
          </a:prstGeom>
          <a:noFill/>
          <a:ln>
            <a:noFill/>
          </a:ln>
        </p:spPr>
        <p:txBody>
          <a:bodyPr spcFirstLastPara="1" wrap="square" lIns="91325" tIns="91325" rIns="91325" bIns="91325" anchor="b" anchorCtr="0">
            <a:noAutofit/>
          </a:bodyPr>
          <a:lstStyle/>
          <a:p>
            <a:pPr marL="0" marR="0" lvl="0" indent="0" algn="l" rtl="0">
              <a:lnSpc>
                <a:spcPct val="90000"/>
              </a:lnSpc>
              <a:spcBef>
                <a:spcPts val="0"/>
              </a:spcBef>
              <a:spcAft>
                <a:spcPts val="0"/>
              </a:spcAft>
              <a:buClr>
                <a:srgbClr val="D5712F"/>
              </a:buClr>
              <a:buSzPts val="2800"/>
              <a:buFont typeface="Avenir"/>
              <a:buNone/>
            </a:pPr>
            <a:r>
              <a:rPr lang="en-US"/>
              <a:t>Strategies being deployed by buying organizations</a:t>
            </a:r>
            <a:endParaRPr sz="2800" b="0" i="0" u="none" strike="noStrike" cap="none">
              <a:solidFill>
                <a:srgbClr val="D5712F"/>
              </a:solidFill>
              <a:latin typeface="Avenir"/>
              <a:ea typeface="Avenir"/>
              <a:cs typeface="Avenir"/>
              <a:sym typeface="Avenir"/>
            </a:endParaRPr>
          </a:p>
        </p:txBody>
      </p:sp>
      <p:sp>
        <p:nvSpPr>
          <p:cNvPr id="229" name="Google Shape;229;p30"/>
          <p:cNvSpPr txBox="1">
            <a:spLocks noGrp="1"/>
          </p:cNvSpPr>
          <p:nvPr>
            <p:ph type="body" idx="1"/>
          </p:nvPr>
        </p:nvSpPr>
        <p:spPr>
          <a:xfrm>
            <a:off x="628650" y="1812180"/>
            <a:ext cx="7886700" cy="4351200"/>
          </a:xfrm>
          <a:prstGeom prst="rect">
            <a:avLst/>
          </a:prstGeom>
          <a:noFill/>
          <a:ln>
            <a:noFill/>
          </a:ln>
        </p:spPr>
        <p:txBody>
          <a:bodyPr spcFirstLastPara="1" wrap="square" lIns="91325" tIns="91325" rIns="91325" bIns="91325" anchor="t" anchorCtr="0">
            <a:noAutofit/>
          </a:bodyPr>
          <a:lstStyle/>
          <a:p>
            <a:pPr marL="457200" lvl="0" indent="-381000" algn="just" rtl="0">
              <a:lnSpc>
                <a:spcPct val="115000"/>
              </a:lnSpc>
              <a:spcBef>
                <a:spcPts val="0"/>
              </a:spcBef>
              <a:spcAft>
                <a:spcPts val="0"/>
              </a:spcAft>
              <a:buSzPts val="2400"/>
              <a:buFont typeface="Avenir"/>
              <a:buAutoNum type="arabicPeriod"/>
            </a:pPr>
            <a:r>
              <a:rPr lang="en-US" sz="2400"/>
              <a:t>Alternative country sourcing (to mitigate tariff risk)</a:t>
            </a:r>
            <a:endParaRPr sz="2400"/>
          </a:p>
          <a:p>
            <a:pPr marL="457200" lvl="0" indent="-381000" algn="just" rtl="0">
              <a:lnSpc>
                <a:spcPct val="115000"/>
              </a:lnSpc>
              <a:spcBef>
                <a:spcPts val="0"/>
              </a:spcBef>
              <a:spcAft>
                <a:spcPts val="0"/>
              </a:spcAft>
              <a:buSzPts val="2400"/>
              <a:buFont typeface="Avenir"/>
              <a:buAutoNum type="arabicPeriod"/>
            </a:pPr>
            <a:r>
              <a:rPr lang="en-US" sz="2400"/>
              <a:t>Alternative domestic sourcing </a:t>
            </a:r>
          </a:p>
          <a:p>
            <a:pPr marL="457200" lvl="0" indent="-381000" algn="just" rtl="0">
              <a:lnSpc>
                <a:spcPct val="115000"/>
              </a:lnSpc>
              <a:spcBef>
                <a:spcPts val="0"/>
              </a:spcBef>
              <a:spcAft>
                <a:spcPts val="0"/>
              </a:spcAft>
              <a:buSzPts val="2400"/>
              <a:buFont typeface="Avenir"/>
              <a:buAutoNum type="arabicPeriod"/>
            </a:pPr>
            <a:r>
              <a:rPr lang="en-US" sz="2400"/>
              <a:t>Group buys/aggregated purchases (e.g. aluminum)</a:t>
            </a:r>
          </a:p>
          <a:p>
            <a:pPr marL="457200" lvl="0" indent="-381000" algn="just" rtl="0">
              <a:lnSpc>
                <a:spcPct val="115000"/>
              </a:lnSpc>
              <a:spcBef>
                <a:spcPts val="0"/>
              </a:spcBef>
              <a:spcAft>
                <a:spcPts val="0"/>
              </a:spcAft>
              <a:buSzPts val="2400"/>
              <a:buFont typeface="Avenir"/>
              <a:buAutoNum type="arabicPeriod"/>
            </a:pPr>
            <a:r>
              <a:rPr lang="en-US" sz="2400"/>
              <a:t>More arbitrage buying</a:t>
            </a:r>
          </a:p>
          <a:p>
            <a:pPr marL="457200" lvl="0" indent="-381000" algn="just" rtl="0">
              <a:lnSpc>
                <a:spcPct val="115000"/>
              </a:lnSpc>
              <a:spcBef>
                <a:spcPts val="0"/>
              </a:spcBef>
              <a:spcAft>
                <a:spcPts val="0"/>
              </a:spcAft>
              <a:buSzPts val="2400"/>
              <a:buFont typeface="Avenir"/>
              <a:buAutoNum type="arabicPeriod"/>
            </a:pPr>
            <a:r>
              <a:rPr lang="en-US" sz="2400"/>
              <a:t>More make vs. buy analyses</a:t>
            </a:r>
          </a:p>
          <a:p>
            <a:pPr marL="457200" lvl="0" indent="-381000" algn="just" rtl="0">
              <a:lnSpc>
                <a:spcPct val="115000"/>
              </a:lnSpc>
              <a:spcBef>
                <a:spcPts val="0"/>
              </a:spcBef>
              <a:spcAft>
                <a:spcPts val="0"/>
              </a:spcAft>
              <a:buSzPts val="2400"/>
              <a:buFont typeface="Avenir"/>
              <a:buAutoNum type="arabicPeriod"/>
            </a:pPr>
            <a:r>
              <a:rPr lang="en-US" sz="2400"/>
              <a:t>Increased use of should-cost modeling</a:t>
            </a:r>
          </a:p>
          <a:p>
            <a:pPr marL="457200" lvl="0" indent="-381000" algn="just" rtl="0">
              <a:lnSpc>
                <a:spcPct val="115000"/>
              </a:lnSpc>
              <a:spcBef>
                <a:spcPts val="0"/>
              </a:spcBef>
              <a:spcAft>
                <a:spcPts val="0"/>
              </a:spcAft>
              <a:buSzPts val="2400"/>
              <a:buFont typeface="Avenir"/>
              <a:buAutoNum type="arabicPeriod"/>
            </a:pPr>
            <a:r>
              <a:rPr lang="en-US" sz="2400"/>
              <a:t>More interest in sourcing stainless globally</a:t>
            </a:r>
          </a:p>
          <a:p>
            <a:pPr marL="457200" lvl="0" indent="-381000" algn="just" rtl="0">
              <a:lnSpc>
                <a:spcPct val="115000"/>
              </a:lnSpc>
              <a:spcBef>
                <a:spcPts val="0"/>
              </a:spcBef>
              <a:spcAft>
                <a:spcPts val="0"/>
              </a:spcAft>
              <a:buSzPts val="2400"/>
              <a:buFont typeface="Avenir"/>
              <a:buAutoNum type="arabicPeriod"/>
            </a:pPr>
            <a:endParaRPr sz="2400"/>
          </a:p>
          <a:p>
            <a:pPr marL="1371600" marR="0" lvl="0" indent="0" algn="l" rtl="0">
              <a:lnSpc>
                <a:spcPct val="90000"/>
              </a:lnSpc>
              <a:spcBef>
                <a:spcPts val="0"/>
              </a:spcBef>
              <a:spcAft>
                <a:spcPts val="0"/>
              </a:spcAft>
              <a:buNone/>
            </a:pPr>
            <a:endParaRPr sz="2000" b="0" i="0" u="none" strike="noStrike" cap="none">
              <a:solidFill>
                <a:schemeClr val="dk1"/>
              </a:solidFill>
              <a:latin typeface="Avenir"/>
              <a:ea typeface="Avenir"/>
              <a:cs typeface="Avenir"/>
              <a:sym typeface="Avenir"/>
            </a:endParaRPr>
          </a:p>
        </p:txBody>
      </p:sp>
    </p:spTree>
  </p:cSld>
  <p:clrMapOvr>
    <a:masterClrMapping/>
  </p:clrMapOvr>
  <mc:AlternateContent xmlns:mc="http://schemas.openxmlformats.org/markup-compatibility/2006" xmlns:p14="http://schemas.microsoft.com/office/powerpoint/2010/main">
    <mc:Choice Requires="p14">
      <p:transition p14:dur="1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7"/>
          <p:cNvSpPr txBox="1">
            <a:spLocks noGrp="1"/>
          </p:cNvSpPr>
          <p:nvPr>
            <p:ph type="ctrTitle"/>
          </p:nvPr>
        </p:nvSpPr>
        <p:spPr>
          <a:xfrm>
            <a:off x="685800" y="3325906"/>
            <a:ext cx="7772400" cy="905658"/>
          </a:xfrm>
          <a:prstGeom prst="rect">
            <a:avLst/>
          </a:prstGeom>
          <a:noFill/>
          <a:ln>
            <a:noFill/>
          </a:ln>
        </p:spPr>
        <p:txBody>
          <a:bodyPr spcFirstLastPara="1" wrap="square" lIns="91375" tIns="45675" rIns="91375" bIns="45675" anchor="b" anchorCtr="0">
            <a:noAutofit/>
          </a:bodyPr>
          <a:lstStyle/>
          <a:p>
            <a:pPr marL="0" marR="0" lvl="0" indent="0" algn="ctr" rtl="0">
              <a:lnSpc>
                <a:spcPct val="90000"/>
              </a:lnSpc>
              <a:spcBef>
                <a:spcPts val="0"/>
              </a:spcBef>
              <a:spcAft>
                <a:spcPts val="0"/>
              </a:spcAft>
              <a:buClr>
                <a:schemeClr val="lt1"/>
              </a:buClr>
              <a:buSzPts val="4800"/>
              <a:buFont typeface="Avenir"/>
              <a:buNone/>
            </a:pPr>
            <a:r>
              <a:rPr lang="en-US" b="0"/>
              <a:t>Intelligence as Negotiation Leverage</a:t>
            </a:r>
            <a:endParaRPr sz="4800" b="0" i="0" u="none" strike="noStrike" cap="none">
              <a:solidFill>
                <a:schemeClr val="lt1"/>
              </a:solidFill>
              <a:latin typeface="Avenir"/>
              <a:ea typeface="Avenir"/>
              <a:cs typeface="Avenir"/>
              <a:sym typeface="Avenir"/>
            </a:endParaRPr>
          </a:p>
        </p:txBody>
      </p:sp>
      <p:sp>
        <p:nvSpPr>
          <p:cNvPr id="206" name="Google Shape;206;p27"/>
          <p:cNvSpPr txBox="1"/>
          <p:nvPr/>
        </p:nvSpPr>
        <p:spPr>
          <a:xfrm>
            <a:off x="1896034" y="6562165"/>
            <a:ext cx="184730" cy="369332"/>
          </a:xfrm>
          <a:prstGeom prst="rect">
            <a:avLst/>
          </a:prstGeom>
          <a:noFill/>
          <a:ln>
            <a:noFill/>
          </a:ln>
        </p:spPr>
        <p:txBody>
          <a:bodyPr spcFirstLastPara="1" wrap="square" lIns="91375" tIns="45675" rIns="91375" bIns="456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8"/>
          <p:cNvSpPr txBox="1">
            <a:spLocks noGrp="1"/>
          </p:cNvSpPr>
          <p:nvPr>
            <p:ph type="title"/>
          </p:nvPr>
        </p:nvSpPr>
        <p:spPr>
          <a:xfrm>
            <a:off x="3441899" y="4972120"/>
            <a:ext cx="4906500" cy="648900"/>
          </a:xfrm>
          <a:prstGeom prst="rect">
            <a:avLst/>
          </a:prstGeom>
          <a:noFill/>
          <a:ln>
            <a:noFill/>
          </a:ln>
        </p:spPr>
        <p:txBody>
          <a:bodyPr spcFirstLastPara="1" wrap="square" lIns="91375" tIns="45675" rIns="91375" bIns="45675" anchor="b" anchorCtr="0">
            <a:noAutofit/>
          </a:bodyPr>
          <a:lstStyle/>
          <a:p>
            <a:pPr marL="0" marR="0" lvl="0" indent="0" algn="l" rtl="0">
              <a:lnSpc>
                <a:spcPct val="90000"/>
              </a:lnSpc>
              <a:spcBef>
                <a:spcPts val="0"/>
              </a:spcBef>
              <a:spcAft>
                <a:spcPts val="0"/>
              </a:spcAft>
              <a:buClr>
                <a:schemeClr val="lt1"/>
              </a:buClr>
              <a:buSzPts val="700"/>
              <a:buFont typeface="Avenir"/>
              <a:buNone/>
            </a:pPr>
            <a:r>
              <a:rPr lang="en-US" sz="2000" b="0" i="0"/>
              <a:t>Forecasting, Benchmarking, Aggregated Purchases</a:t>
            </a:r>
            <a:br>
              <a:rPr lang="en-US" sz="2000" b="0" i="0"/>
            </a:br>
            <a:r>
              <a:rPr lang="en-US" sz="2000" b="0" i="0"/>
              <a:t>Contact: </a:t>
            </a:r>
            <a:r>
              <a:rPr lang="en-US" sz="2000" b="0" i="0" err="1"/>
              <a:t>lreisman@metalminer.com</a:t>
            </a:r>
            <a:endParaRPr sz="2000" b="1" i="1" u="none" strike="noStrike" cap="none">
              <a:solidFill>
                <a:schemeClr val="lt1"/>
              </a:solidFill>
              <a:latin typeface="Avenir"/>
              <a:ea typeface="Avenir"/>
              <a:cs typeface="Avenir"/>
              <a:sym typeface="Avenir"/>
            </a:endParaRPr>
          </a:p>
        </p:txBody>
      </p:sp>
      <p:cxnSp>
        <p:nvCxnSpPr>
          <p:cNvPr id="212" name="Google Shape;212;p28"/>
          <p:cNvCxnSpPr/>
          <p:nvPr/>
        </p:nvCxnSpPr>
        <p:spPr>
          <a:xfrm>
            <a:off x="207982" y="514303"/>
            <a:ext cx="6238800" cy="0"/>
          </a:xfrm>
          <a:prstGeom prst="straightConnector1">
            <a:avLst/>
          </a:prstGeom>
          <a:noFill/>
          <a:ln w="9525" cap="flat" cmpd="sng">
            <a:solidFill>
              <a:srgbClr val="9E9F9E"/>
            </a:solidFill>
            <a:prstDash val="solid"/>
            <a:miter lim="8000"/>
            <a:headEnd type="none" w="sm" len="sm"/>
            <a:tailEnd type="none" w="sm" len="sm"/>
          </a:ln>
        </p:spPr>
      </p:cxnSp>
      <p:pic>
        <p:nvPicPr>
          <p:cNvPr id="213" name="Google Shape;213;p28"/>
          <p:cNvPicPr preferRelativeResize="0"/>
          <p:nvPr/>
        </p:nvPicPr>
        <p:blipFill rotWithShape="1">
          <a:blip r:embed="rId3">
            <a:alphaModFix/>
          </a:blip>
          <a:srcRect/>
          <a:stretch/>
        </p:blipFill>
        <p:spPr>
          <a:xfrm>
            <a:off x="6562746" y="260181"/>
            <a:ext cx="2114550" cy="287845"/>
          </a:xfrm>
          <a:prstGeom prst="rect">
            <a:avLst/>
          </a:prstGeom>
          <a:noFill/>
          <a:ln>
            <a:noFill/>
          </a:ln>
        </p:spPr>
      </p:pic>
      <p:pic>
        <p:nvPicPr>
          <p:cNvPr id="214" name="Google Shape;214;p28"/>
          <p:cNvPicPr preferRelativeResize="0"/>
          <p:nvPr/>
        </p:nvPicPr>
        <p:blipFill>
          <a:blip r:embed="rId4">
            <a:alphaModFix/>
          </a:blip>
          <a:stretch>
            <a:fillRect/>
          </a:stretch>
        </p:blipFill>
        <p:spPr>
          <a:xfrm>
            <a:off x="371325" y="936400"/>
            <a:ext cx="2489050" cy="3522950"/>
          </a:xfrm>
          <a:prstGeom prst="rect">
            <a:avLst/>
          </a:prstGeom>
          <a:noFill/>
          <a:ln>
            <a:noFill/>
          </a:ln>
        </p:spPr>
      </p:pic>
      <p:pic>
        <p:nvPicPr>
          <p:cNvPr id="215" name="Google Shape;215;p28"/>
          <p:cNvPicPr preferRelativeResize="0"/>
          <p:nvPr/>
        </p:nvPicPr>
        <p:blipFill>
          <a:blip r:embed="rId5">
            <a:alphaModFix/>
          </a:blip>
          <a:stretch>
            <a:fillRect/>
          </a:stretch>
        </p:blipFill>
        <p:spPr>
          <a:xfrm>
            <a:off x="3209438" y="897325"/>
            <a:ext cx="2489049" cy="3517963"/>
          </a:xfrm>
          <a:prstGeom prst="rect">
            <a:avLst/>
          </a:prstGeom>
          <a:noFill/>
          <a:ln>
            <a:noFill/>
          </a:ln>
        </p:spPr>
      </p:pic>
      <p:pic>
        <p:nvPicPr>
          <p:cNvPr id="216" name="Google Shape;216;p28"/>
          <p:cNvPicPr preferRelativeResize="0"/>
          <p:nvPr/>
        </p:nvPicPr>
        <p:blipFill>
          <a:blip r:embed="rId6">
            <a:alphaModFix/>
          </a:blip>
          <a:stretch>
            <a:fillRect/>
          </a:stretch>
        </p:blipFill>
        <p:spPr>
          <a:xfrm>
            <a:off x="5895149" y="943789"/>
            <a:ext cx="3096450" cy="28077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9"/>
          <p:cNvSpPr txBox="1">
            <a:spLocks noGrp="1"/>
          </p:cNvSpPr>
          <p:nvPr>
            <p:ph type="ctrTitle"/>
          </p:nvPr>
        </p:nvSpPr>
        <p:spPr>
          <a:xfrm>
            <a:off x="685802" y="3040884"/>
            <a:ext cx="7772400" cy="905700"/>
          </a:xfrm>
          <a:prstGeom prst="rect">
            <a:avLst/>
          </a:prstGeom>
          <a:noFill/>
          <a:ln>
            <a:noFill/>
          </a:ln>
        </p:spPr>
        <p:txBody>
          <a:bodyPr spcFirstLastPara="1" wrap="square" lIns="91375" tIns="45675" rIns="91375" bIns="45675" anchor="b" anchorCtr="0">
            <a:noAutofit/>
          </a:bodyPr>
          <a:lstStyle/>
          <a:p>
            <a:pPr marL="0" marR="0" lvl="0" indent="0" algn="ctr" rtl="0">
              <a:lnSpc>
                <a:spcPct val="90000"/>
              </a:lnSpc>
              <a:spcBef>
                <a:spcPts val="0"/>
              </a:spcBef>
              <a:spcAft>
                <a:spcPts val="0"/>
              </a:spcAft>
              <a:buClr>
                <a:schemeClr val="lt1"/>
              </a:buClr>
              <a:buSzPts val="4800"/>
              <a:buFont typeface="Avenir"/>
              <a:buNone/>
            </a:pPr>
            <a:endParaRPr b="0" dirty="0"/>
          </a:p>
          <a:p>
            <a:pPr marL="0" marR="0" lvl="0" indent="0" algn="ctr" rtl="0">
              <a:lnSpc>
                <a:spcPct val="90000"/>
              </a:lnSpc>
              <a:spcBef>
                <a:spcPts val="0"/>
              </a:spcBef>
              <a:spcAft>
                <a:spcPts val="0"/>
              </a:spcAft>
              <a:buClr>
                <a:schemeClr val="lt1"/>
              </a:buClr>
              <a:buSzPts val="4800"/>
              <a:buFont typeface="Avenir"/>
              <a:buNone/>
            </a:pPr>
            <a:endParaRPr b="0" dirty="0"/>
          </a:p>
          <a:p>
            <a:pPr marL="0" marR="0" lvl="0" indent="0" algn="ctr" rtl="0">
              <a:lnSpc>
                <a:spcPct val="90000"/>
              </a:lnSpc>
              <a:spcBef>
                <a:spcPts val="0"/>
              </a:spcBef>
              <a:spcAft>
                <a:spcPts val="0"/>
              </a:spcAft>
              <a:buClr>
                <a:schemeClr val="lt1"/>
              </a:buClr>
              <a:buSzPts val="4800"/>
              <a:buFont typeface="Avenir"/>
              <a:buNone/>
            </a:pPr>
            <a:r>
              <a:rPr lang="en-US" b="0" dirty="0"/>
              <a:t>Who We Are</a:t>
            </a:r>
            <a:endParaRPr b="0" dirty="0"/>
          </a:p>
          <a:p>
            <a:pPr marL="0" marR="0" lvl="0" indent="0" algn="ctr" rtl="0">
              <a:lnSpc>
                <a:spcPct val="90000"/>
              </a:lnSpc>
              <a:spcBef>
                <a:spcPts val="0"/>
              </a:spcBef>
              <a:spcAft>
                <a:spcPts val="0"/>
              </a:spcAft>
              <a:buClr>
                <a:schemeClr val="lt1"/>
              </a:buClr>
              <a:buSzPts val="4800"/>
              <a:buFont typeface="Avenir"/>
              <a:buNone/>
            </a:pPr>
            <a:endParaRPr sz="3600" b="0" dirty="0"/>
          </a:p>
        </p:txBody>
      </p:sp>
      <p:sp>
        <p:nvSpPr>
          <p:cNvPr id="223" name="Google Shape;223;p29"/>
          <p:cNvSpPr txBox="1"/>
          <p:nvPr/>
        </p:nvSpPr>
        <p:spPr>
          <a:xfrm>
            <a:off x="1896034" y="6562165"/>
            <a:ext cx="184800" cy="369300"/>
          </a:xfrm>
          <a:prstGeom prst="rect">
            <a:avLst/>
          </a:prstGeom>
          <a:noFill/>
          <a:ln>
            <a:noFill/>
          </a:ln>
        </p:spPr>
        <p:txBody>
          <a:bodyPr spcFirstLastPara="1" wrap="square" lIns="91375" tIns="45675" rIns="91375" bIns="456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1488754"/>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5"/>
          <p:cNvPicPr preferRelativeResize="0"/>
          <p:nvPr/>
        </p:nvPicPr>
        <p:blipFill>
          <a:blip r:embed="rId3">
            <a:alphaModFix/>
          </a:blip>
          <a:stretch>
            <a:fillRect/>
          </a:stretch>
        </p:blipFill>
        <p:spPr>
          <a:xfrm>
            <a:off x="1301288" y="633787"/>
            <a:ext cx="6541426" cy="5590424"/>
          </a:xfrm>
          <a:prstGeom prst="rect">
            <a:avLst/>
          </a:prstGeom>
          <a:noFill/>
          <a:ln>
            <a:noFill/>
          </a:ln>
        </p:spPr>
      </p:pic>
    </p:spTree>
    <p:extLst>
      <p:ext uri="{BB962C8B-B14F-4D97-AF65-F5344CB8AC3E}">
        <p14:creationId xmlns:p14="http://schemas.microsoft.com/office/powerpoint/2010/main" val="3806159646"/>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6"/>
          <p:cNvSpPr txBox="1">
            <a:spLocks noGrp="1"/>
          </p:cNvSpPr>
          <p:nvPr>
            <p:ph type="title"/>
          </p:nvPr>
        </p:nvSpPr>
        <p:spPr>
          <a:xfrm>
            <a:off x="338876" y="540113"/>
            <a:ext cx="8874000" cy="646200"/>
          </a:xfrm>
          <a:prstGeom prst="rect">
            <a:avLst/>
          </a:prstGeom>
          <a:noFill/>
          <a:ln>
            <a:noFill/>
          </a:ln>
        </p:spPr>
        <p:txBody>
          <a:bodyPr spcFirstLastPara="1" wrap="square" lIns="91375" tIns="91375" rIns="91375" bIns="91375" anchor="b" anchorCtr="0">
            <a:noAutofit/>
          </a:bodyPr>
          <a:lstStyle/>
          <a:p>
            <a:pPr marL="0" marR="0" lvl="0" indent="0" algn="l" rtl="0">
              <a:lnSpc>
                <a:spcPct val="90000"/>
              </a:lnSpc>
              <a:spcBef>
                <a:spcPts val="0"/>
              </a:spcBef>
              <a:spcAft>
                <a:spcPts val="0"/>
              </a:spcAft>
              <a:buClr>
                <a:srgbClr val="D5712F"/>
              </a:buClr>
              <a:buSzPts val="2800"/>
              <a:buFont typeface="Avenir"/>
              <a:buNone/>
            </a:pPr>
            <a:r>
              <a:rPr lang="en-US" dirty="0">
                <a:solidFill>
                  <a:schemeClr val="accent2"/>
                </a:solidFill>
              </a:rPr>
              <a:t>Latest stats</a:t>
            </a:r>
            <a:r>
              <a:rPr lang="en-US" sz="2800" i="0" u="none" strike="noStrike" cap="none" dirty="0">
                <a:solidFill>
                  <a:schemeClr val="accent2"/>
                </a:solidFill>
                <a:latin typeface="Avenir"/>
                <a:ea typeface="Avenir"/>
                <a:cs typeface="Avenir"/>
                <a:sym typeface="Avenir"/>
              </a:rPr>
              <a:t>… </a:t>
            </a:r>
            <a:endParaRPr dirty="0"/>
          </a:p>
        </p:txBody>
      </p:sp>
      <p:pic>
        <p:nvPicPr>
          <p:cNvPr id="97" name="Google Shape;97;p16"/>
          <p:cNvPicPr preferRelativeResize="0"/>
          <p:nvPr/>
        </p:nvPicPr>
        <p:blipFill rotWithShape="1">
          <a:blip r:embed="rId3">
            <a:alphaModFix/>
          </a:blip>
          <a:srcRect/>
          <a:stretch/>
        </p:blipFill>
        <p:spPr>
          <a:xfrm>
            <a:off x="4800600" y="1733036"/>
            <a:ext cx="4088206" cy="2381765"/>
          </a:xfrm>
          <a:prstGeom prst="rect">
            <a:avLst/>
          </a:prstGeom>
          <a:noFill/>
          <a:ln>
            <a:noFill/>
          </a:ln>
        </p:spPr>
      </p:pic>
      <p:sp>
        <p:nvSpPr>
          <p:cNvPr id="98" name="Google Shape;98;p16"/>
          <p:cNvSpPr/>
          <p:nvPr/>
        </p:nvSpPr>
        <p:spPr>
          <a:xfrm>
            <a:off x="203900" y="1352007"/>
            <a:ext cx="4220700" cy="5104800"/>
          </a:xfrm>
          <a:prstGeom prst="rect">
            <a:avLst/>
          </a:prstGeom>
          <a:noFill/>
          <a:ln>
            <a:noFill/>
          </a:ln>
        </p:spPr>
        <p:txBody>
          <a:bodyPr spcFirstLastPara="1" wrap="square" lIns="91425" tIns="45700" rIns="91425" bIns="45700" anchor="t" anchorCtr="0">
            <a:noAutofit/>
          </a:bodyPr>
          <a:lstStyle/>
          <a:p>
            <a:pPr marL="230187" marR="0" lvl="1" indent="-173037"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Avenir"/>
                <a:ea typeface="Avenir"/>
                <a:cs typeface="Avenir"/>
                <a:sym typeface="Avenir"/>
              </a:rPr>
              <a:t>Largest source of market intelligence for procurement technology and the metals supply chain</a:t>
            </a:r>
            <a:endParaRPr dirty="0"/>
          </a:p>
          <a:p>
            <a:pPr marL="230187" marR="0" lvl="1" indent="-58737"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venir"/>
              <a:ea typeface="Avenir"/>
              <a:cs typeface="Avenir"/>
              <a:sym typeface="Avenir"/>
            </a:endParaRPr>
          </a:p>
          <a:p>
            <a:pPr marL="230187" marR="0" lvl="1" indent="-173037"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Avenir"/>
                <a:ea typeface="Avenir"/>
                <a:cs typeface="Avenir"/>
                <a:sym typeface="Avenir"/>
              </a:rPr>
              <a:t>2000+ unique companies visit daily</a:t>
            </a:r>
            <a:endParaRPr dirty="0"/>
          </a:p>
          <a:p>
            <a:pPr marL="230187" marR="0" lvl="1" indent="-58737"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venir"/>
              <a:ea typeface="Avenir"/>
              <a:cs typeface="Avenir"/>
              <a:sym typeface="Avenir"/>
            </a:endParaRPr>
          </a:p>
          <a:p>
            <a:pPr marL="230187" marR="0" lvl="1" indent="-173037"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Avenir"/>
                <a:ea typeface="Avenir"/>
                <a:cs typeface="Avenir"/>
                <a:sym typeface="Avenir"/>
              </a:rPr>
              <a:t>1,400+ subscribers (paid subscribers) </a:t>
            </a:r>
            <a:endParaRPr dirty="0"/>
          </a:p>
          <a:p>
            <a:pPr marL="230187" marR="0" lvl="1" indent="-58737"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venir"/>
              <a:ea typeface="Avenir"/>
              <a:cs typeface="Avenir"/>
              <a:sym typeface="Avenir"/>
            </a:endParaRPr>
          </a:p>
          <a:p>
            <a:pPr marL="230187" marR="0" lvl="1" indent="-173037"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Avenir"/>
                <a:ea typeface="Avenir"/>
                <a:cs typeface="Avenir"/>
                <a:sym typeface="Avenir"/>
              </a:rPr>
              <a:t>Fortune 500 and Global 2000 audience</a:t>
            </a:r>
            <a:endParaRPr dirty="0"/>
          </a:p>
          <a:p>
            <a:pPr marL="230187" marR="0" lvl="1" indent="-58737"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venir"/>
              <a:ea typeface="Avenir"/>
              <a:cs typeface="Avenir"/>
              <a:sym typeface="Avenir"/>
            </a:endParaRPr>
          </a:p>
          <a:p>
            <a:pPr marL="230187" marR="0" lvl="1" indent="-173037"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Avenir"/>
                <a:ea typeface="Avenir"/>
                <a:cs typeface="Avenir"/>
                <a:sym typeface="Avenir"/>
              </a:rPr>
              <a:t>50+ free and subscription articles published weekly</a:t>
            </a:r>
            <a:endParaRPr dirty="0"/>
          </a:p>
          <a:p>
            <a:pPr marL="57150" marR="0" lvl="1"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venir"/>
              <a:ea typeface="Avenir"/>
              <a:cs typeface="Avenir"/>
              <a:sym typeface="Avenir"/>
            </a:endParaRPr>
          </a:p>
          <a:p>
            <a:pPr marL="230187" marR="0" lvl="1" indent="-173037"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Avenir"/>
                <a:ea typeface="Avenir"/>
                <a:cs typeface="Avenir"/>
                <a:sym typeface="Avenir"/>
              </a:rPr>
              <a:t>Delivering data and intelligence to help companies procure more [cost] effectively</a:t>
            </a:r>
            <a:endParaRPr sz="1800" b="0" i="0" u="none" strike="noStrike" cap="none" dirty="0">
              <a:solidFill>
                <a:schemeClr val="dk1"/>
              </a:solidFill>
              <a:latin typeface="Avenir"/>
              <a:ea typeface="Avenir"/>
              <a:cs typeface="Avenir"/>
              <a:sym typeface="Avenir"/>
            </a:endParaRPr>
          </a:p>
          <a:p>
            <a:pPr marL="230187" marR="0" lvl="0" indent="-71437" algn="l" rtl="0">
              <a:lnSpc>
                <a:spcPct val="110000"/>
              </a:lnSpc>
              <a:spcBef>
                <a:spcPts val="320"/>
              </a:spcBef>
              <a:spcAft>
                <a:spcPts val="0"/>
              </a:spcAft>
              <a:buClr>
                <a:schemeClr val="dk1"/>
              </a:buClr>
              <a:buSzPts val="1600"/>
              <a:buFont typeface="Arial"/>
              <a:buNone/>
            </a:pPr>
            <a:endParaRPr sz="1600" b="0" i="0" u="none" strike="noStrike" cap="none" dirty="0">
              <a:solidFill>
                <a:schemeClr val="dk1"/>
              </a:solidFill>
              <a:latin typeface="Arial"/>
              <a:ea typeface="Arial"/>
              <a:cs typeface="Arial"/>
              <a:sym typeface="Arial"/>
            </a:endParaRPr>
          </a:p>
        </p:txBody>
      </p:sp>
      <p:pic>
        <p:nvPicPr>
          <p:cNvPr id="99" name="Google Shape;99;p16"/>
          <p:cNvPicPr preferRelativeResize="0"/>
          <p:nvPr/>
        </p:nvPicPr>
        <p:blipFill rotWithShape="1">
          <a:blip r:embed="rId4">
            <a:alphaModFix/>
          </a:blip>
          <a:srcRect t="6838"/>
          <a:stretch/>
        </p:blipFill>
        <p:spPr>
          <a:xfrm>
            <a:off x="4424609" y="1760170"/>
            <a:ext cx="4343565" cy="2530536"/>
          </a:xfrm>
          <a:prstGeom prst="rect">
            <a:avLst/>
          </a:prstGeom>
          <a:noFill/>
          <a:ln>
            <a:noFill/>
          </a:ln>
        </p:spPr>
      </p:pic>
    </p:spTree>
    <p:extLst>
      <p:ext uri="{BB962C8B-B14F-4D97-AF65-F5344CB8AC3E}">
        <p14:creationId xmlns:p14="http://schemas.microsoft.com/office/powerpoint/2010/main" val="1390343831"/>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9"/>
          <p:cNvSpPr txBox="1">
            <a:spLocks noGrp="1"/>
          </p:cNvSpPr>
          <p:nvPr>
            <p:ph type="ctrTitle"/>
          </p:nvPr>
        </p:nvSpPr>
        <p:spPr>
          <a:xfrm>
            <a:off x="685802" y="3040884"/>
            <a:ext cx="7772400" cy="905700"/>
          </a:xfrm>
          <a:prstGeom prst="rect">
            <a:avLst/>
          </a:prstGeom>
          <a:noFill/>
          <a:ln>
            <a:noFill/>
          </a:ln>
        </p:spPr>
        <p:txBody>
          <a:bodyPr spcFirstLastPara="1" wrap="square" lIns="91375" tIns="45675" rIns="91375" bIns="45675" anchor="b" anchorCtr="0">
            <a:noAutofit/>
          </a:bodyPr>
          <a:lstStyle/>
          <a:p>
            <a:pPr marL="0" marR="0" lvl="0" indent="0" algn="ctr" rtl="0">
              <a:lnSpc>
                <a:spcPct val="90000"/>
              </a:lnSpc>
              <a:spcBef>
                <a:spcPts val="0"/>
              </a:spcBef>
              <a:spcAft>
                <a:spcPts val="0"/>
              </a:spcAft>
              <a:buClr>
                <a:schemeClr val="lt1"/>
              </a:buClr>
              <a:buSzPts val="4800"/>
              <a:buFont typeface="Avenir"/>
              <a:buNone/>
            </a:pPr>
            <a:endParaRPr b="0" dirty="0"/>
          </a:p>
          <a:p>
            <a:pPr marL="0" marR="0" lvl="0" indent="0" algn="ctr" rtl="0">
              <a:lnSpc>
                <a:spcPct val="90000"/>
              </a:lnSpc>
              <a:spcBef>
                <a:spcPts val="0"/>
              </a:spcBef>
              <a:spcAft>
                <a:spcPts val="0"/>
              </a:spcAft>
              <a:buClr>
                <a:schemeClr val="lt1"/>
              </a:buClr>
              <a:buSzPts val="4800"/>
              <a:buFont typeface="Avenir"/>
              <a:buNone/>
            </a:pPr>
            <a:r>
              <a:rPr lang="en-US" b="0" dirty="0"/>
              <a:t>Our Forecasting Philosophy</a:t>
            </a:r>
            <a:endParaRPr b="0" dirty="0"/>
          </a:p>
          <a:p>
            <a:pPr marL="0" marR="0" lvl="0" indent="0" algn="ctr" rtl="0">
              <a:lnSpc>
                <a:spcPct val="90000"/>
              </a:lnSpc>
              <a:spcBef>
                <a:spcPts val="0"/>
              </a:spcBef>
              <a:spcAft>
                <a:spcPts val="0"/>
              </a:spcAft>
              <a:buClr>
                <a:schemeClr val="lt1"/>
              </a:buClr>
              <a:buSzPts val="4800"/>
              <a:buFont typeface="Avenir"/>
              <a:buNone/>
            </a:pPr>
            <a:endParaRPr sz="3600" b="0" dirty="0"/>
          </a:p>
        </p:txBody>
      </p:sp>
      <p:sp>
        <p:nvSpPr>
          <p:cNvPr id="223" name="Google Shape;223;p29"/>
          <p:cNvSpPr txBox="1"/>
          <p:nvPr/>
        </p:nvSpPr>
        <p:spPr>
          <a:xfrm>
            <a:off x="1896034" y="6562165"/>
            <a:ext cx="184800" cy="369300"/>
          </a:xfrm>
          <a:prstGeom prst="rect">
            <a:avLst/>
          </a:prstGeom>
          <a:noFill/>
          <a:ln>
            <a:noFill/>
          </a:ln>
        </p:spPr>
        <p:txBody>
          <a:bodyPr spcFirstLastPara="1" wrap="square" lIns="91375" tIns="45675" rIns="91375" bIns="456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4279401"/>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8"/>
          <p:cNvSpPr txBox="1"/>
          <p:nvPr/>
        </p:nvSpPr>
        <p:spPr>
          <a:xfrm>
            <a:off x="1008997" y="1955082"/>
            <a:ext cx="8135007" cy="3261766"/>
          </a:xfrm>
          <a:prstGeom prst="rect">
            <a:avLst/>
          </a:prstGeom>
          <a:noFill/>
          <a:ln>
            <a:noFill/>
          </a:ln>
        </p:spPr>
        <p:txBody>
          <a:bodyPr spcFirstLastPara="1" wrap="square" lIns="85825" tIns="42900" rIns="85825" bIns="42900" anchor="t" anchorCtr="0">
            <a:noAutofit/>
          </a:bodyPr>
          <a:lstStyle/>
          <a:p>
            <a:pPr marL="0" marR="0" lvl="1" indent="0" algn="l" rtl="0">
              <a:lnSpc>
                <a:spcPct val="100000"/>
              </a:lnSpc>
              <a:spcBef>
                <a:spcPts val="0"/>
              </a:spcBef>
              <a:spcAft>
                <a:spcPts val="0"/>
              </a:spcAft>
              <a:buClr>
                <a:srgbClr val="D8D8D8"/>
              </a:buClr>
              <a:buSzPts val="2000"/>
              <a:buFont typeface="Avenir"/>
              <a:buNone/>
            </a:pPr>
            <a:r>
              <a:rPr lang="en-US" sz="2000" b="0" i="0" u="none" strike="noStrike" cap="none" dirty="0">
                <a:solidFill>
                  <a:srgbClr val="660066"/>
                </a:solidFill>
                <a:latin typeface="Avenir"/>
                <a:ea typeface="Avenir"/>
                <a:cs typeface="Avenir"/>
                <a:sym typeface="Avenir"/>
              </a:rPr>
              <a:t>The challenge is not:</a:t>
            </a:r>
            <a:endParaRPr sz="1400" b="0" i="0" u="none" strike="noStrike" cap="none" dirty="0">
              <a:solidFill>
                <a:srgbClr val="000000"/>
              </a:solidFill>
              <a:latin typeface="Arial"/>
              <a:ea typeface="Arial"/>
              <a:cs typeface="Arial"/>
              <a:sym typeface="Arial"/>
            </a:endParaRPr>
          </a:p>
          <a:p>
            <a:pPr marL="321857" marR="0" lvl="1" indent="-321857" algn="l" rtl="0">
              <a:lnSpc>
                <a:spcPct val="100000"/>
              </a:lnSpc>
              <a:spcBef>
                <a:spcPts val="657"/>
              </a:spcBef>
              <a:spcAft>
                <a:spcPts val="0"/>
              </a:spcAft>
              <a:buClr>
                <a:srgbClr val="D8D8D8"/>
              </a:buClr>
              <a:buSzPts val="1900"/>
              <a:buFont typeface="Avenir"/>
              <a:buChar char="•"/>
            </a:pPr>
            <a:r>
              <a:rPr lang="en-US" sz="1900" b="0" i="0" u="none" strike="noStrike" cap="none" dirty="0">
                <a:solidFill>
                  <a:srgbClr val="000000"/>
                </a:solidFill>
                <a:latin typeface="Avenir"/>
                <a:ea typeface="Avenir"/>
                <a:cs typeface="Avenir"/>
                <a:sym typeface="Avenir"/>
              </a:rPr>
              <a:t>Predicting what a specific price will be at a specific time</a:t>
            </a:r>
            <a:endParaRPr sz="1400" b="0" i="0" u="none" strike="noStrike" cap="none" dirty="0">
              <a:solidFill>
                <a:srgbClr val="000000"/>
              </a:solidFill>
              <a:latin typeface="Arial"/>
              <a:ea typeface="Arial"/>
              <a:cs typeface="Arial"/>
              <a:sym typeface="Arial"/>
            </a:endParaRPr>
          </a:p>
          <a:p>
            <a:pPr marL="321857" marR="0" lvl="1" indent="-321857" algn="l" rtl="0">
              <a:lnSpc>
                <a:spcPct val="100000"/>
              </a:lnSpc>
              <a:spcBef>
                <a:spcPts val="657"/>
              </a:spcBef>
              <a:spcAft>
                <a:spcPts val="0"/>
              </a:spcAft>
              <a:buClr>
                <a:srgbClr val="D8D8D8"/>
              </a:buClr>
              <a:buSzPts val="1900"/>
              <a:buFont typeface="Avenir"/>
              <a:buChar char="•"/>
            </a:pPr>
            <a:r>
              <a:rPr lang="en-US" sz="1900" b="0" i="0" u="none" strike="noStrike" cap="none" dirty="0">
                <a:solidFill>
                  <a:srgbClr val="000000"/>
                </a:solidFill>
                <a:latin typeface="Avenir"/>
                <a:ea typeface="Avenir"/>
                <a:cs typeface="Avenir"/>
                <a:sym typeface="Avenir"/>
              </a:rPr>
              <a:t>(If we knew that, surely none of us would be here!)</a:t>
            </a:r>
            <a:endParaRPr sz="1400" b="0" i="0" u="none" strike="noStrike" cap="none" dirty="0">
              <a:solidFill>
                <a:srgbClr val="000000"/>
              </a:solidFill>
              <a:latin typeface="Arial"/>
              <a:ea typeface="Arial"/>
              <a:cs typeface="Arial"/>
              <a:sym typeface="Arial"/>
            </a:endParaRPr>
          </a:p>
          <a:p>
            <a:pPr marL="0" marR="0" lvl="1" indent="0" algn="l" rtl="0">
              <a:lnSpc>
                <a:spcPct val="100000"/>
              </a:lnSpc>
              <a:spcBef>
                <a:spcPts val="657"/>
              </a:spcBef>
              <a:spcAft>
                <a:spcPts val="0"/>
              </a:spcAft>
              <a:buClr>
                <a:srgbClr val="D8D8D8"/>
              </a:buClr>
              <a:buSzPts val="1900"/>
              <a:buFont typeface="Arial"/>
              <a:buNone/>
            </a:pPr>
            <a:endParaRPr sz="1900" b="0" i="0" u="none" strike="noStrike" cap="none" dirty="0">
              <a:solidFill>
                <a:srgbClr val="000000"/>
              </a:solidFill>
              <a:latin typeface="Avenir"/>
              <a:ea typeface="Avenir"/>
              <a:cs typeface="Avenir"/>
              <a:sym typeface="Avenir"/>
            </a:endParaRPr>
          </a:p>
          <a:p>
            <a:pPr marL="0" marR="0" lvl="1" indent="0" algn="l" rtl="0">
              <a:lnSpc>
                <a:spcPct val="100000"/>
              </a:lnSpc>
              <a:spcBef>
                <a:spcPts val="657"/>
              </a:spcBef>
              <a:spcAft>
                <a:spcPts val="0"/>
              </a:spcAft>
              <a:buClr>
                <a:srgbClr val="D8D8D8"/>
              </a:buClr>
              <a:buSzPts val="2000"/>
              <a:buFont typeface="Avenir"/>
              <a:buNone/>
            </a:pPr>
            <a:r>
              <a:rPr lang="en-US" sz="2000" b="0" i="0" u="none" strike="noStrike" cap="none" dirty="0">
                <a:solidFill>
                  <a:srgbClr val="660066"/>
                </a:solidFill>
                <a:latin typeface="Avenir"/>
                <a:ea typeface="Avenir"/>
                <a:cs typeface="Avenir"/>
                <a:sym typeface="Avenir"/>
              </a:rPr>
              <a:t>The challenge is:</a:t>
            </a:r>
            <a:endParaRPr sz="1400" b="0" i="0" u="none" strike="noStrike" cap="none" dirty="0">
              <a:solidFill>
                <a:srgbClr val="000000"/>
              </a:solidFill>
              <a:latin typeface="Arial"/>
              <a:ea typeface="Arial"/>
              <a:cs typeface="Arial"/>
              <a:sym typeface="Arial"/>
            </a:endParaRPr>
          </a:p>
          <a:p>
            <a:pPr marL="321857" marR="0" lvl="1" indent="-321857" algn="l" rtl="0">
              <a:lnSpc>
                <a:spcPct val="100000"/>
              </a:lnSpc>
              <a:spcBef>
                <a:spcPts val="657"/>
              </a:spcBef>
              <a:spcAft>
                <a:spcPts val="0"/>
              </a:spcAft>
              <a:buClr>
                <a:srgbClr val="D8D8D8"/>
              </a:buClr>
              <a:buSzPts val="1900"/>
              <a:buFont typeface="Avenir"/>
              <a:buChar char="•"/>
            </a:pPr>
            <a:r>
              <a:rPr lang="en-US" sz="1900" b="0" i="0" u="none" strike="noStrike" cap="none" dirty="0">
                <a:solidFill>
                  <a:srgbClr val="000000"/>
                </a:solidFill>
                <a:latin typeface="Avenir"/>
                <a:ea typeface="Avenir"/>
                <a:cs typeface="Avenir"/>
                <a:sym typeface="Avenir"/>
              </a:rPr>
              <a:t>Knowing how to source/buy/procure with greater confidence by understanding where the market is and where it could go </a:t>
            </a:r>
            <a:endParaRPr sz="1400" b="0" i="0" u="none" strike="noStrike" cap="none" dirty="0">
              <a:solidFill>
                <a:srgbClr val="000000"/>
              </a:solidFill>
              <a:latin typeface="Arial"/>
              <a:ea typeface="Arial"/>
              <a:cs typeface="Arial"/>
              <a:sym typeface="Arial"/>
            </a:endParaRPr>
          </a:p>
          <a:p>
            <a:pPr marL="321857" marR="0" lvl="1" indent="-321857" algn="l" rtl="0">
              <a:lnSpc>
                <a:spcPct val="100000"/>
              </a:lnSpc>
              <a:spcBef>
                <a:spcPts val="657"/>
              </a:spcBef>
              <a:spcAft>
                <a:spcPts val="0"/>
              </a:spcAft>
              <a:buClr>
                <a:srgbClr val="D8D8D8"/>
              </a:buClr>
              <a:buSzPts val="1900"/>
              <a:buFont typeface="Avenir"/>
              <a:buChar char="•"/>
            </a:pPr>
            <a:r>
              <a:rPr lang="en-US" sz="1900" b="0" i="0" u="none" strike="noStrike" cap="none" dirty="0">
                <a:solidFill>
                  <a:srgbClr val="000000"/>
                </a:solidFill>
                <a:latin typeface="Avenir"/>
                <a:ea typeface="Avenir"/>
                <a:cs typeface="Avenir"/>
                <a:sym typeface="Avenir"/>
              </a:rPr>
              <a:t>And knowing when to change purchasing behavior</a:t>
            </a:r>
            <a:endParaRPr sz="1400" b="0" i="0" u="none" strike="noStrike" cap="none" dirty="0">
              <a:solidFill>
                <a:srgbClr val="000000"/>
              </a:solidFill>
              <a:latin typeface="Arial"/>
              <a:ea typeface="Arial"/>
              <a:cs typeface="Arial"/>
              <a:sym typeface="Arial"/>
            </a:endParaRPr>
          </a:p>
          <a:p>
            <a:pPr marL="0" marR="0" lvl="1" indent="0" algn="l" rtl="0">
              <a:lnSpc>
                <a:spcPct val="100000"/>
              </a:lnSpc>
              <a:spcBef>
                <a:spcPts val="657"/>
              </a:spcBef>
              <a:spcAft>
                <a:spcPts val="0"/>
              </a:spcAft>
              <a:buClr>
                <a:srgbClr val="D8D8D8"/>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5" name="Google Shape;55;p8"/>
          <p:cNvSpPr txBox="1"/>
          <p:nvPr/>
        </p:nvSpPr>
        <p:spPr>
          <a:xfrm>
            <a:off x="358386" y="5390358"/>
            <a:ext cx="8622120" cy="609886"/>
          </a:xfrm>
          <a:prstGeom prst="rect">
            <a:avLst/>
          </a:prstGeom>
          <a:noFill/>
          <a:ln>
            <a:noFill/>
          </a:ln>
        </p:spPr>
        <p:txBody>
          <a:bodyPr spcFirstLastPara="1" wrap="square" lIns="85825" tIns="42900" rIns="85825" bIns="42900" anchor="t" anchorCtr="0">
            <a:noAutofit/>
          </a:bodyPr>
          <a:lstStyle/>
          <a:p>
            <a:pPr marL="0" marR="0" lvl="0" indent="0" algn="l" rtl="0">
              <a:lnSpc>
                <a:spcPct val="100000"/>
              </a:lnSpc>
              <a:spcBef>
                <a:spcPts val="0"/>
              </a:spcBef>
              <a:spcAft>
                <a:spcPts val="0"/>
              </a:spcAft>
              <a:buClr>
                <a:srgbClr val="000000"/>
              </a:buClr>
              <a:buSzPts val="1700"/>
              <a:buFont typeface="Avenir"/>
              <a:buNone/>
            </a:pPr>
            <a:r>
              <a:rPr lang="en-US" sz="1700" b="1" i="0" u="none" strike="noStrike" cap="none" dirty="0">
                <a:solidFill>
                  <a:srgbClr val="000000"/>
                </a:solidFill>
                <a:latin typeface="Avenir"/>
                <a:ea typeface="Avenir"/>
                <a:cs typeface="Avenir"/>
                <a:sym typeface="Avenir"/>
              </a:rPr>
              <a:t>By re-framing the challenge, we developed an approach that has been “right” since product inception </a:t>
            </a:r>
            <a:endParaRPr sz="1400" b="0" i="0" u="none" strike="noStrike" cap="none" dirty="0">
              <a:solidFill>
                <a:srgbClr val="000000"/>
              </a:solidFill>
              <a:latin typeface="Arial"/>
              <a:ea typeface="Arial"/>
              <a:cs typeface="Arial"/>
              <a:sym typeface="Arial"/>
            </a:endParaRPr>
          </a:p>
        </p:txBody>
      </p:sp>
      <p:sp>
        <p:nvSpPr>
          <p:cNvPr id="56" name="Google Shape;56;p8"/>
          <p:cNvSpPr txBox="1">
            <a:spLocks noGrp="1"/>
          </p:cNvSpPr>
          <p:nvPr>
            <p:ph type="title"/>
          </p:nvPr>
        </p:nvSpPr>
        <p:spPr>
          <a:xfrm>
            <a:off x="358386" y="894878"/>
            <a:ext cx="7886700" cy="648966"/>
          </a:xfrm>
          <a:prstGeom prst="rect">
            <a:avLst/>
          </a:prstGeom>
          <a:noFill/>
          <a:ln>
            <a:noFill/>
          </a:ln>
        </p:spPr>
        <p:txBody>
          <a:bodyPr spcFirstLastPara="1" wrap="square" lIns="91375" tIns="91375" rIns="91375" bIns="91375" anchor="b" anchorCtr="0">
            <a:noAutofit/>
          </a:bodyPr>
          <a:lstStyle/>
          <a:p>
            <a:pPr marL="0" marR="0" lvl="0" indent="0" algn="l" rtl="0">
              <a:lnSpc>
                <a:spcPct val="90000"/>
              </a:lnSpc>
              <a:spcBef>
                <a:spcPts val="0"/>
              </a:spcBef>
              <a:spcAft>
                <a:spcPts val="0"/>
              </a:spcAft>
              <a:buClr>
                <a:srgbClr val="D5712F"/>
              </a:buClr>
              <a:buSzPts val="2800"/>
              <a:buFont typeface="Avenir"/>
              <a:buNone/>
            </a:pPr>
            <a:r>
              <a:rPr lang="en-US" sz="2800" b="0" i="0" u="none" strike="noStrike" cap="none" dirty="0">
                <a:solidFill>
                  <a:srgbClr val="D5712F"/>
                </a:solidFill>
                <a:latin typeface="Avenir"/>
                <a:ea typeface="Avenir"/>
                <a:cs typeface="Avenir"/>
                <a:sym typeface="Avenir"/>
              </a:rPr>
              <a:t>Our forecasting philosophy</a:t>
            </a:r>
            <a:endParaRPr sz="2800" b="0" i="0" u="none" strike="noStrike" cap="none" dirty="0">
              <a:solidFill>
                <a:srgbClr val="D5712F"/>
              </a:solidFill>
              <a:latin typeface="Avenir"/>
              <a:ea typeface="Avenir"/>
              <a:cs typeface="Avenir"/>
              <a:sym typeface="Avenir"/>
            </a:endParaRPr>
          </a:p>
        </p:txBody>
      </p:sp>
    </p:spTree>
  </p:cSld>
  <p:clrMapOvr>
    <a:masterClrMapping/>
  </p:clrMapOvr>
  <mc:AlternateContent xmlns:mc="http://schemas.openxmlformats.org/markup-compatibility/2006" xmlns:p14="http://schemas.microsoft.com/office/powerpoint/2010/main">
    <mc:Choice Requires="p14">
      <p:transition p14:dur="1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9"/>
          <p:cNvSpPr txBox="1"/>
          <p:nvPr/>
        </p:nvSpPr>
        <p:spPr>
          <a:xfrm>
            <a:off x="1008997" y="1955086"/>
            <a:ext cx="8135007" cy="3950801"/>
          </a:xfrm>
          <a:prstGeom prst="rect">
            <a:avLst/>
          </a:prstGeom>
          <a:noFill/>
          <a:ln>
            <a:noFill/>
          </a:ln>
        </p:spPr>
        <p:txBody>
          <a:bodyPr spcFirstLastPara="1" wrap="square" lIns="85825" tIns="42900" rIns="85825" bIns="42900" anchor="t" anchorCtr="0">
            <a:noAutofit/>
          </a:bodyPr>
          <a:lstStyle/>
          <a:p>
            <a:pPr marL="0" marR="0" lvl="0" indent="0" algn="l" rtl="0">
              <a:lnSpc>
                <a:spcPct val="100000"/>
              </a:lnSpc>
              <a:spcBef>
                <a:spcPts val="0"/>
              </a:spcBef>
              <a:spcAft>
                <a:spcPts val="0"/>
              </a:spcAft>
              <a:buClr>
                <a:srgbClr val="660066"/>
              </a:buClr>
              <a:buSzPts val="2000"/>
              <a:buFont typeface="Avenir"/>
              <a:buNone/>
            </a:pPr>
            <a:r>
              <a:rPr lang="en-US" sz="2000" b="0" i="0" u="none" strike="noStrike" cap="none" dirty="0">
                <a:solidFill>
                  <a:srgbClr val="660066"/>
                </a:solidFill>
                <a:latin typeface="Avenir"/>
                <a:ea typeface="Avenir"/>
                <a:cs typeface="Avenir"/>
                <a:sym typeface="Avenir"/>
              </a:rPr>
              <a:t>From a short-term or monthly perspective we look at:</a:t>
            </a:r>
            <a:endParaRPr sz="1400" b="0" i="0" u="none" strike="noStrike" cap="none" dirty="0">
              <a:solidFill>
                <a:srgbClr val="000000"/>
              </a:solidFill>
              <a:latin typeface="Arial"/>
              <a:ea typeface="Arial"/>
              <a:cs typeface="Arial"/>
              <a:sym typeface="Arial"/>
            </a:endParaRPr>
          </a:p>
          <a:p>
            <a:pPr marL="321857" marR="0" lvl="1" indent="-321857" algn="l" rtl="0">
              <a:lnSpc>
                <a:spcPct val="100000"/>
              </a:lnSpc>
              <a:spcBef>
                <a:spcPts val="751"/>
              </a:spcBef>
              <a:spcAft>
                <a:spcPts val="0"/>
              </a:spcAft>
              <a:buClr>
                <a:srgbClr val="D8D8D8"/>
              </a:buClr>
              <a:buSzPts val="2000"/>
              <a:buFont typeface="Avenir"/>
              <a:buChar char="•"/>
            </a:pPr>
            <a:r>
              <a:rPr lang="en-US" sz="2000" b="0" i="0" u="none" strike="noStrike" cap="none" dirty="0">
                <a:solidFill>
                  <a:srgbClr val="000000"/>
                </a:solidFill>
                <a:latin typeface="Avenir"/>
                <a:ea typeface="Avenir"/>
                <a:cs typeface="Avenir"/>
                <a:sym typeface="Avenir"/>
              </a:rPr>
              <a:t>Trends of commodities</a:t>
            </a:r>
            <a:endParaRPr sz="1400" b="0" i="0" u="none" strike="noStrike" cap="none" dirty="0">
              <a:solidFill>
                <a:srgbClr val="000000"/>
              </a:solidFill>
              <a:latin typeface="Arial"/>
              <a:ea typeface="Arial"/>
              <a:cs typeface="Arial"/>
              <a:sym typeface="Arial"/>
            </a:endParaRPr>
          </a:p>
          <a:p>
            <a:pPr marL="321857" marR="0" lvl="1" indent="-321857" algn="l" rtl="0">
              <a:lnSpc>
                <a:spcPct val="100000"/>
              </a:lnSpc>
              <a:spcBef>
                <a:spcPts val="657"/>
              </a:spcBef>
              <a:spcAft>
                <a:spcPts val="0"/>
              </a:spcAft>
              <a:buClr>
                <a:srgbClr val="D8D8D8"/>
              </a:buClr>
              <a:buSzPts val="2000"/>
              <a:buFont typeface="Avenir"/>
              <a:buChar char="•"/>
            </a:pPr>
            <a:r>
              <a:rPr lang="en-US" sz="2000" b="0" i="0" u="none" strike="noStrike" cap="none" dirty="0">
                <a:solidFill>
                  <a:srgbClr val="000000"/>
                </a:solidFill>
                <a:latin typeface="Avenir"/>
                <a:ea typeface="Avenir"/>
                <a:cs typeface="Avenir"/>
                <a:sym typeface="Avenir"/>
              </a:rPr>
              <a:t>Industrial metals</a:t>
            </a:r>
            <a:endParaRPr sz="1400" b="0" i="0" u="none" strike="noStrike" cap="none" dirty="0">
              <a:solidFill>
                <a:srgbClr val="000000"/>
              </a:solidFill>
              <a:latin typeface="Arial"/>
              <a:ea typeface="Arial"/>
              <a:cs typeface="Arial"/>
              <a:sym typeface="Arial"/>
            </a:endParaRPr>
          </a:p>
          <a:p>
            <a:pPr marL="321857" marR="0" lvl="1" indent="-321857" algn="l" rtl="0">
              <a:lnSpc>
                <a:spcPct val="100000"/>
              </a:lnSpc>
              <a:spcBef>
                <a:spcPts val="657"/>
              </a:spcBef>
              <a:spcAft>
                <a:spcPts val="0"/>
              </a:spcAft>
              <a:buClr>
                <a:srgbClr val="D8D8D8"/>
              </a:buClr>
              <a:buSzPts val="2000"/>
              <a:buFont typeface="Avenir"/>
              <a:buChar char="•"/>
            </a:pPr>
            <a:r>
              <a:rPr lang="en-US" sz="2000" b="0" i="0" u="none" strike="noStrike" cap="none" dirty="0">
                <a:solidFill>
                  <a:srgbClr val="000000"/>
                </a:solidFill>
                <a:latin typeface="Avenir"/>
                <a:ea typeface="Avenir"/>
                <a:cs typeface="Avenir"/>
                <a:sym typeface="Avenir"/>
              </a:rPr>
              <a:t>The individual metal</a:t>
            </a:r>
            <a:endParaRPr sz="1400" b="0" i="0" u="none" strike="noStrike" cap="none" dirty="0">
              <a:solidFill>
                <a:srgbClr val="000000"/>
              </a:solidFill>
              <a:latin typeface="Arial"/>
              <a:ea typeface="Arial"/>
              <a:cs typeface="Arial"/>
              <a:sym typeface="Arial"/>
            </a:endParaRPr>
          </a:p>
          <a:p>
            <a:pPr marL="321857" marR="0" lvl="1" indent="-321857" algn="l" rtl="0">
              <a:lnSpc>
                <a:spcPct val="100000"/>
              </a:lnSpc>
              <a:spcBef>
                <a:spcPts val="657"/>
              </a:spcBef>
              <a:spcAft>
                <a:spcPts val="0"/>
              </a:spcAft>
              <a:buClr>
                <a:srgbClr val="D8D8D8"/>
              </a:buClr>
              <a:buSzPts val="2000"/>
              <a:buFont typeface="Avenir"/>
              <a:buChar char="•"/>
            </a:pPr>
            <a:r>
              <a:rPr lang="en-US" sz="2000" b="0" i="0" u="none" strike="noStrike" cap="none" dirty="0">
                <a:solidFill>
                  <a:srgbClr val="000000"/>
                </a:solidFill>
                <a:latin typeface="Avenir"/>
                <a:ea typeface="Avenir"/>
                <a:cs typeface="Avenir"/>
                <a:sym typeface="Avenir"/>
              </a:rPr>
              <a:t>Price and volume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1408"/>
              </a:spcBef>
              <a:spcAft>
                <a:spcPts val="0"/>
              </a:spcAft>
              <a:buClr>
                <a:srgbClr val="660066"/>
              </a:buClr>
              <a:buSzPts val="2000"/>
              <a:buFont typeface="Avenir"/>
              <a:buNone/>
            </a:pPr>
            <a:r>
              <a:rPr lang="en-US" sz="2000" b="0" i="0" u="none" strike="noStrike" cap="none" dirty="0">
                <a:solidFill>
                  <a:srgbClr val="660066"/>
                </a:solidFill>
                <a:latin typeface="Avenir"/>
                <a:ea typeface="Avenir"/>
                <a:cs typeface="Avenir"/>
                <a:sym typeface="Avenir"/>
              </a:rPr>
              <a:t>From a long-term perspective we look at:</a:t>
            </a:r>
            <a:endParaRPr sz="1400" b="0" i="0" u="none" strike="noStrike" cap="none" dirty="0">
              <a:solidFill>
                <a:srgbClr val="000000"/>
              </a:solidFill>
              <a:latin typeface="Arial"/>
              <a:ea typeface="Arial"/>
              <a:cs typeface="Arial"/>
              <a:sym typeface="Arial"/>
            </a:endParaRPr>
          </a:p>
          <a:p>
            <a:pPr marL="321857" marR="0" lvl="1" indent="-321857" algn="l" rtl="0">
              <a:lnSpc>
                <a:spcPct val="100000"/>
              </a:lnSpc>
              <a:spcBef>
                <a:spcPts val="751"/>
              </a:spcBef>
              <a:spcAft>
                <a:spcPts val="0"/>
              </a:spcAft>
              <a:buClr>
                <a:srgbClr val="D8D8D8"/>
              </a:buClr>
              <a:buSzPts val="2000"/>
              <a:buFont typeface="Avenir"/>
              <a:buChar char="•"/>
            </a:pPr>
            <a:r>
              <a:rPr lang="en-US" sz="2000" b="0" i="0" u="none" strike="noStrike" cap="none" dirty="0">
                <a:solidFill>
                  <a:srgbClr val="000000"/>
                </a:solidFill>
                <a:latin typeface="Avenir"/>
                <a:ea typeface="Avenir"/>
                <a:cs typeface="Avenir"/>
                <a:sym typeface="Avenir"/>
              </a:rPr>
              <a:t>Trends of commodities</a:t>
            </a:r>
            <a:endParaRPr sz="1400" b="0" i="0" u="none" strike="noStrike" cap="none" dirty="0">
              <a:solidFill>
                <a:srgbClr val="000000"/>
              </a:solidFill>
              <a:latin typeface="Arial"/>
              <a:ea typeface="Arial"/>
              <a:cs typeface="Arial"/>
              <a:sym typeface="Arial"/>
            </a:endParaRPr>
          </a:p>
          <a:p>
            <a:pPr marL="321857" marR="0" lvl="1" indent="-321857" algn="l" rtl="0">
              <a:lnSpc>
                <a:spcPct val="100000"/>
              </a:lnSpc>
              <a:spcBef>
                <a:spcPts val="657"/>
              </a:spcBef>
              <a:spcAft>
                <a:spcPts val="0"/>
              </a:spcAft>
              <a:buClr>
                <a:srgbClr val="D8D8D8"/>
              </a:buClr>
              <a:buSzPts val="2000"/>
              <a:buFont typeface="Avenir"/>
              <a:buChar char="•"/>
            </a:pPr>
            <a:r>
              <a:rPr lang="en-US" sz="2000" b="0" i="0" u="none" strike="noStrike" cap="none" dirty="0">
                <a:solidFill>
                  <a:srgbClr val="000000"/>
                </a:solidFill>
                <a:latin typeface="Avenir"/>
                <a:ea typeface="Avenir"/>
                <a:cs typeface="Avenir"/>
                <a:sym typeface="Avenir"/>
              </a:rPr>
              <a:t>Industrial metals</a:t>
            </a:r>
            <a:endParaRPr sz="1400" b="0" i="0" u="none" strike="noStrike" cap="none" dirty="0">
              <a:solidFill>
                <a:srgbClr val="000000"/>
              </a:solidFill>
              <a:latin typeface="Arial"/>
              <a:ea typeface="Arial"/>
              <a:cs typeface="Arial"/>
              <a:sym typeface="Arial"/>
            </a:endParaRPr>
          </a:p>
          <a:p>
            <a:pPr marL="321857" marR="0" lvl="1" indent="-321857" algn="l" rtl="0">
              <a:lnSpc>
                <a:spcPct val="100000"/>
              </a:lnSpc>
              <a:spcBef>
                <a:spcPts val="657"/>
              </a:spcBef>
              <a:spcAft>
                <a:spcPts val="0"/>
              </a:spcAft>
              <a:buClr>
                <a:srgbClr val="D8D8D8"/>
              </a:buClr>
              <a:buSzPts val="2000"/>
              <a:buFont typeface="Avenir"/>
              <a:buChar char="•"/>
            </a:pPr>
            <a:r>
              <a:rPr lang="en-US" sz="2000" b="0" i="0" u="none" strike="noStrike" cap="none" dirty="0">
                <a:solidFill>
                  <a:srgbClr val="000000"/>
                </a:solidFill>
                <a:latin typeface="Avenir"/>
                <a:ea typeface="Avenir"/>
                <a:cs typeface="Avenir"/>
                <a:sym typeface="Avenir"/>
              </a:rPr>
              <a:t>Fundamentals (e.g. supply and demand)</a:t>
            </a:r>
            <a:endParaRPr sz="1400" b="0" i="0" u="none" strike="noStrike" cap="none" dirty="0">
              <a:solidFill>
                <a:srgbClr val="000000"/>
              </a:solidFill>
              <a:latin typeface="Arial"/>
              <a:ea typeface="Arial"/>
              <a:cs typeface="Arial"/>
              <a:sym typeface="Arial"/>
            </a:endParaRPr>
          </a:p>
          <a:p>
            <a:pPr marL="0" marR="0" lvl="1" indent="0" algn="l" rtl="0">
              <a:lnSpc>
                <a:spcPct val="100000"/>
              </a:lnSpc>
              <a:spcBef>
                <a:spcPts val="657"/>
              </a:spcBef>
              <a:spcAft>
                <a:spcPts val="0"/>
              </a:spcAft>
              <a:buClr>
                <a:srgbClr val="D8D8D8"/>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3" name="Google Shape;63;p9"/>
          <p:cNvSpPr txBox="1">
            <a:spLocks noGrp="1"/>
          </p:cNvSpPr>
          <p:nvPr>
            <p:ph type="title"/>
          </p:nvPr>
        </p:nvSpPr>
        <p:spPr>
          <a:xfrm>
            <a:off x="522325" y="1067738"/>
            <a:ext cx="7886700" cy="648966"/>
          </a:xfrm>
          <a:prstGeom prst="rect">
            <a:avLst/>
          </a:prstGeom>
          <a:noFill/>
          <a:ln>
            <a:noFill/>
          </a:ln>
        </p:spPr>
        <p:txBody>
          <a:bodyPr spcFirstLastPara="1" wrap="square" lIns="91375" tIns="91375" rIns="91375" bIns="91375" anchor="b" anchorCtr="0">
            <a:noAutofit/>
          </a:bodyPr>
          <a:lstStyle/>
          <a:p>
            <a:pPr marL="0" marR="0" lvl="0" indent="0" algn="l" rtl="0">
              <a:lnSpc>
                <a:spcPct val="90000"/>
              </a:lnSpc>
              <a:spcBef>
                <a:spcPts val="0"/>
              </a:spcBef>
              <a:spcAft>
                <a:spcPts val="0"/>
              </a:spcAft>
              <a:buClr>
                <a:srgbClr val="D5712F"/>
              </a:buClr>
              <a:buSzPts val="2800"/>
              <a:buFont typeface="Avenir"/>
              <a:buNone/>
            </a:pPr>
            <a:r>
              <a:rPr lang="en-US" sz="2800" b="0" i="0" u="none" strike="noStrike" cap="none" dirty="0">
                <a:solidFill>
                  <a:srgbClr val="D5712F"/>
                </a:solidFill>
                <a:latin typeface="Avenir"/>
                <a:ea typeface="Avenir"/>
                <a:cs typeface="Avenir"/>
                <a:sym typeface="Avenir"/>
              </a:rPr>
              <a:t>The approach</a:t>
            </a:r>
            <a:endParaRPr sz="2800" b="0" i="0" u="none" strike="noStrike" cap="none" dirty="0">
              <a:solidFill>
                <a:srgbClr val="D5712F"/>
              </a:solidFill>
              <a:latin typeface="Avenir"/>
              <a:ea typeface="Avenir"/>
              <a:cs typeface="Avenir"/>
              <a:sym typeface="Avenir"/>
            </a:endParaRPr>
          </a:p>
        </p:txBody>
      </p:sp>
    </p:spTree>
  </p:cSld>
  <p:clrMapOvr>
    <a:masterClrMapping/>
  </p:clrMapOvr>
  <mc:AlternateContent xmlns:mc="http://schemas.openxmlformats.org/markup-compatibility/2006" xmlns:p14="http://schemas.microsoft.com/office/powerpoint/2010/main">
    <mc:Choice Requires="p14">
      <p:transition p14:dur="1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0"/>
          <p:cNvSpPr txBox="1">
            <a:spLocks noGrp="1"/>
          </p:cNvSpPr>
          <p:nvPr>
            <p:ph type="title"/>
          </p:nvPr>
        </p:nvSpPr>
        <p:spPr>
          <a:xfrm>
            <a:off x="628650" y="855087"/>
            <a:ext cx="7886700" cy="648966"/>
          </a:xfrm>
          <a:prstGeom prst="rect">
            <a:avLst/>
          </a:prstGeom>
          <a:noFill/>
          <a:ln>
            <a:noFill/>
          </a:ln>
        </p:spPr>
        <p:txBody>
          <a:bodyPr spcFirstLastPara="1" wrap="square" lIns="91375" tIns="91375" rIns="91375" bIns="91375" anchor="b" anchorCtr="0">
            <a:noAutofit/>
          </a:bodyPr>
          <a:lstStyle/>
          <a:p>
            <a:pPr marL="0" marR="0" lvl="0" indent="0" algn="l" rtl="0">
              <a:lnSpc>
                <a:spcPct val="90000"/>
              </a:lnSpc>
              <a:spcBef>
                <a:spcPts val="0"/>
              </a:spcBef>
              <a:spcAft>
                <a:spcPts val="0"/>
              </a:spcAft>
              <a:buClr>
                <a:srgbClr val="D5712F"/>
              </a:buClr>
              <a:buSzPts val="2800"/>
              <a:buFont typeface="Avenir"/>
              <a:buNone/>
            </a:pPr>
            <a:r>
              <a:rPr lang="en-US" sz="2800" b="0" i="0" u="none" strike="noStrike" cap="none" dirty="0">
                <a:solidFill>
                  <a:srgbClr val="D5712F"/>
                </a:solidFill>
                <a:latin typeface="Avenir"/>
                <a:ea typeface="Avenir"/>
                <a:cs typeface="Avenir"/>
                <a:sym typeface="Avenir"/>
              </a:rPr>
              <a:t>Price and volume</a:t>
            </a:r>
            <a:endParaRPr sz="2800" b="0" i="0" u="none" strike="noStrike" cap="none" dirty="0">
              <a:solidFill>
                <a:srgbClr val="D5712F"/>
              </a:solidFill>
              <a:latin typeface="Avenir"/>
              <a:ea typeface="Avenir"/>
              <a:cs typeface="Avenir"/>
              <a:sym typeface="Avenir"/>
            </a:endParaRPr>
          </a:p>
        </p:txBody>
      </p:sp>
      <p:sp>
        <p:nvSpPr>
          <p:cNvPr id="70" name="Google Shape;70;p10"/>
          <p:cNvSpPr/>
          <p:nvPr/>
        </p:nvSpPr>
        <p:spPr>
          <a:xfrm>
            <a:off x="1453662" y="1925642"/>
            <a:ext cx="325901" cy="23915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grpSp>
        <p:nvGrpSpPr>
          <p:cNvPr id="71" name="Google Shape;71;p10"/>
          <p:cNvGrpSpPr/>
          <p:nvPr/>
        </p:nvGrpSpPr>
        <p:grpSpPr>
          <a:xfrm>
            <a:off x="354036" y="1878105"/>
            <a:ext cx="8607287" cy="3636812"/>
            <a:chOff x="354036" y="1878105"/>
            <a:chExt cx="8607287" cy="3636812"/>
          </a:xfrm>
        </p:grpSpPr>
        <p:pic>
          <p:nvPicPr>
            <p:cNvPr id="72" name="Google Shape;72;p10"/>
            <p:cNvPicPr preferRelativeResize="0"/>
            <p:nvPr/>
          </p:nvPicPr>
          <p:blipFill rotWithShape="1">
            <a:blip r:embed="rId3">
              <a:alphaModFix/>
            </a:blip>
            <a:srcRect l="839" t="732"/>
            <a:stretch/>
          </p:blipFill>
          <p:spPr>
            <a:xfrm>
              <a:off x="354036" y="1925642"/>
              <a:ext cx="8607287" cy="3589275"/>
            </a:xfrm>
            <a:prstGeom prst="rect">
              <a:avLst/>
            </a:prstGeom>
            <a:noFill/>
            <a:ln>
              <a:noFill/>
            </a:ln>
          </p:spPr>
        </p:pic>
        <p:sp>
          <p:nvSpPr>
            <p:cNvPr id="73" name="Google Shape;73;p10"/>
            <p:cNvSpPr/>
            <p:nvPr/>
          </p:nvSpPr>
          <p:spPr>
            <a:xfrm>
              <a:off x="4255477" y="4445391"/>
              <a:ext cx="752621" cy="23915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74" name="Google Shape;74;p10"/>
            <p:cNvSpPr/>
            <p:nvPr/>
          </p:nvSpPr>
          <p:spPr>
            <a:xfrm>
              <a:off x="628650" y="4839287"/>
              <a:ext cx="531935" cy="1828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cxnSp>
          <p:nvCxnSpPr>
            <p:cNvPr id="75" name="Google Shape;75;p10"/>
            <p:cNvCxnSpPr/>
            <p:nvPr/>
          </p:nvCxnSpPr>
          <p:spPr>
            <a:xfrm>
              <a:off x="3495822" y="4593102"/>
              <a:ext cx="2032781" cy="0"/>
            </a:xfrm>
            <a:prstGeom prst="straightConnector1">
              <a:avLst/>
            </a:prstGeom>
            <a:noFill/>
            <a:ln w="9525" cap="flat" cmpd="sng">
              <a:solidFill>
                <a:srgbClr val="D8D8D8"/>
              </a:solidFill>
              <a:prstDash val="solid"/>
              <a:round/>
              <a:headEnd type="none" w="sm" len="sm"/>
              <a:tailEnd type="none" w="sm" len="sm"/>
            </a:ln>
          </p:spPr>
        </p:cxnSp>
        <p:cxnSp>
          <p:nvCxnSpPr>
            <p:cNvPr id="76" name="Google Shape;76;p10"/>
            <p:cNvCxnSpPr/>
            <p:nvPr/>
          </p:nvCxnSpPr>
          <p:spPr>
            <a:xfrm rot="10800000">
              <a:off x="4665785" y="3991690"/>
              <a:ext cx="0" cy="692852"/>
            </a:xfrm>
            <a:prstGeom prst="straightConnector1">
              <a:avLst/>
            </a:prstGeom>
            <a:noFill/>
            <a:ln w="9525" cap="flat" cmpd="sng">
              <a:solidFill>
                <a:srgbClr val="D8D8D8"/>
              </a:solidFill>
              <a:prstDash val="solid"/>
              <a:round/>
              <a:headEnd type="none" w="sm" len="sm"/>
              <a:tailEnd type="none" w="sm" len="sm"/>
            </a:ln>
          </p:spPr>
        </p:cxnSp>
        <p:sp>
          <p:nvSpPr>
            <p:cNvPr id="77" name="Google Shape;77;p10"/>
            <p:cNvSpPr/>
            <p:nvPr/>
          </p:nvSpPr>
          <p:spPr>
            <a:xfrm>
              <a:off x="1453661" y="1878105"/>
              <a:ext cx="325901" cy="23915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cxnSp>
          <p:nvCxnSpPr>
            <p:cNvPr id="78" name="Google Shape;78;p10"/>
            <p:cNvCxnSpPr/>
            <p:nvPr/>
          </p:nvCxnSpPr>
          <p:spPr>
            <a:xfrm>
              <a:off x="1453662" y="2044505"/>
              <a:ext cx="2032781" cy="0"/>
            </a:xfrm>
            <a:prstGeom prst="straightConnector1">
              <a:avLst/>
            </a:prstGeom>
            <a:noFill/>
            <a:ln w="9525" cap="flat" cmpd="sng">
              <a:solidFill>
                <a:srgbClr val="D8D8D8"/>
              </a:solidFill>
              <a:prstDash val="solid"/>
              <a:round/>
              <a:headEnd type="none" w="sm" len="sm"/>
              <a:tailEnd type="none" w="sm" len="sm"/>
            </a:ln>
          </p:spPr>
        </p:cxnSp>
      </p:grpSp>
    </p:spTree>
  </p:cSld>
  <p:clrMapOvr>
    <a:masterClrMapping/>
  </p:clrMapOvr>
  <p:transition>
    <p:fade thruBlk="1"/>
  </p:transition>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1590</TotalTime>
  <Words>2428</Words>
  <Application>Microsoft Macintosh PowerPoint</Application>
  <PresentationFormat>On-screen Show (4:3)</PresentationFormat>
  <Paragraphs>177</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Avenir</vt:lpstr>
      <vt:lpstr>Calibri</vt:lpstr>
      <vt:lpstr>Noto Sans Symbols</vt:lpstr>
      <vt:lpstr>Office Theme</vt:lpstr>
      <vt:lpstr>A Steel Market Perspective in a Sea of Uncertainty</vt:lpstr>
      <vt:lpstr>Today’s agenda</vt:lpstr>
      <vt:lpstr>  Who We Are </vt:lpstr>
      <vt:lpstr>PowerPoint Presentation</vt:lpstr>
      <vt:lpstr>Latest stats… </vt:lpstr>
      <vt:lpstr> Our Forecasting Philosophy </vt:lpstr>
      <vt:lpstr>Our forecasting philosophy</vt:lpstr>
      <vt:lpstr>The approach</vt:lpstr>
      <vt:lpstr>Price and volume</vt:lpstr>
      <vt:lpstr>Trends in commodities</vt:lpstr>
      <vt:lpstr>Trends in industrial metals</vt:lpstr>
      <vt:lpstr>Trends in individual metals</vt:lpstr>
      <vt:lpstr>The Big Picture</vt:lpstr>
      <vt:lpstr>Broad commodity trends</vt:lpstr>
      <vt:lpstr>Industrial metals trends</vt:lpstr>
      <vt:lpstr>  What 3 things impact the long term forecast?</vt:lpstr>
      <vt:lpstr>The USD vs CRB</vt:lpstr>
      <vt:lpstr>China stock market</vt:lpstr>
      <vt:lpstr>Oil prices – 10 year lookback</vt:lpstr>
      <vt:lpstr>HRC long term outlook</vt:lpstr>
      <vt:lpstr>HRC US vs China HRC</vt:lpstr>
      <vt:lpstr>Spread HRC US vs China HRC</vt:lpstr>
      <vt:lpstr>CRC long term outlook</vt:lpstr>
      <vt:lpstr>HDG long term outlook</vt:lpstr>
      <vt:lpstr>Plate long term outlook</vt:lpstr>
      <vt:lpstr>  What We See Buying Organizations Doing for 2019 </vt:lpstr>
      <vt:lpstr>Strategies being deployed by buying organizations</vt:lpstr>
      <vt:lpstr>Intelligence as Negotiation Leverage</vt:lpstr>
      <vt:lpstr>Forecasting, Benchmarking, Aggregated Purchases Contact: lreisman@metalminer.com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Metals Industry Forecast</dc:title>
  <cp:lastModifiedBy>Microsoft Office User</cp:lastModifiedBy>
  <cp:revision>62</cp:revision>
  <cp:lastPrinted>2019-02-11T22:57:39Z</cp:lastPrinted>
  <dcterms:modified xsi:type="dcterms:W3CDTF">2019-02-11T23:16:11Z</dcterms:modified>
</cp:coreProperties>
</file>